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Lst>
  <p:sldSz cy="6858000" cx="12192000"/>
  <p:notesSz cx="6858000" cy="9144000"/>
  <p:embeddedFontLst>
    <p:embeddedFont>
      <p:font typeface="Roboto Thin"/>
      <p:regular r:id="rId79"/>
      <p:bold r:id="rId80"/>
      <p:italic r:id="rId81"/>
      <p:boldItalic r:id="rId82"/>
    </p:embeddedFont>
    <p:embeddedFont>
      <p:font typeface="Roboto"/>
      <p:regular r:id="rId83"/>
      <p:bold r:id="rId84"/>
      <p:italic r:id="rId85"/>
      <p:boldItalic r:id="rId86"/>
    </p:embeddedFont>
    <p:embeddedFont>
      <p:font typeface="Roboto Medium"/>
      <p:regular r:id="rId87"/>
      <p:bold r:id="rId88"/>
      <p:italic r:id="rId89"/>
      <p:boldItalic r:id="rId90"/>
    </p:embeddedFont>
    <p:embeddedFont>
      <p:font typeface="Lato"/>
      <p:regular r:id="rId91"/>
      <p:bold r:id="rId92"/>
      <p:italic r:id="rId93"/>
      <p:boldItalic r:id="rId94"/>
    </p:embeddedFont>
    <p:embeddedFont>
      <p:font typeface="Helvetica Neue"/>
      <p:regular r:id="rId95"/>
      <p:bold r:id="rId96"/>
      <p:italic r:id="rId97"/>
      <p:boldItalic r:id="rId9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D4CEA1D-96BF-4A89-B345-E2A02D9A5E74}">
  <a:tblStyle styleId="{6D4CEA1D-96BF-4A89-B345-E2A02D9A5E7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6CD1B4C-E1A3-4694-88F6-DC4B9D7A1FB4}"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font" Target="fonts/HelveticaNeue-regular.fntdata"/><Relationship Id="rId94" Type="http://schemas.openxmlformats.org/officeDocument/2006/relationships/font" Target="fonts/Lato-boldItalic.fntdata"/><Relationship Id="rId97" Type="http://schemas.openxmlformats.org/officeDocument/2006/relationships/font" Target="fonts/HelveticaNeue-italic.fntdata"/><Relationship Id="rId96" Type="http://schemas.openxmlformats.org/officeDocument/2006/relationships/font" Target="fonts/HelveticaNeue-bold.fntdata"/><Relationship Id="rId11" Type="http://schemas.openxmlformats.org/officeDocument/2006/relationships/slide" Target="slides/slide6.xml"/><Relationship Id="rId10" Type="http://schemas.openxmlformats.org/officeDocument/2006/relationships/slide" Target="slides/slide5.xml"/><Relationship Id="rId98" Type="http://schemas.openxmlformats.org/officeDocument/2006/relationships/font" Target="fonts/HelveticaNeue-boldItalic.fntdata"/><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font" Target="fonts/Lato-regular.fntdata"/><Relationship Id="rId90" Type="http://schemas.openxmlformats.org/officeDocument/2006/relationships/font" Target="fonts/RobotoMedium-boldItalic.fntdata"/><Relationship Id="rId93" Type="http://schemas.openxmlformats.org/officeDocument/2006/relationships/font" Target="fonts/Lato-italic.fntdata"/><Relationship Id="rId92"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font" Target="fonts/Roboto-bold.fntdata"/><Relationship Id="rId83" Type="http://schemas.openxmlformats.org/officeDocument/2006/relationships/font" Target="fonts/Roboto-regular.fntdata"/><Relationship Id="rId86" Type="http://schemas.openxmlformats.org/officeDocument/2006/relationships/font" Target="fonts/Roboto-boldItalic.fntdata"/><Relationship Id="rId85" Type="http://schemas.openxmlformats.org/officeDocument/2006/relationships/font" Target="fonts/Roboto-italic.fntdata"/><Relationship Id="rId88" Type="http://schemas.openxmlformats.org/officeDocument/2006/relationships/font" Target="fonts/RobotoMedium-bold.fntdata"/><Relationship Id="rId87" Type="http://schemas.openxmlformats.org/officeDocument/2006/relationships/font" Target="fonts/RobotoMedium-regular.fntdata"/><Relationship Id="rId89" Type="http://schemas.openxmlformats.org/officeDocument/2006/relationships/font" Target="fonts/RobotoMedium-italic.fntdata"/><Relationship Id="rId80" Type="http://schemas.openxmlformats.org/officeDocument/2006/relationships/font" Target="fonts/RobotoThin-bold.fntdata"/><Relationship Id="rId82" Type="http://schemas.openxmlformats.org/officeDocument/2006/relationships/font" Target="fonts/RobotoThin-boldItalic.fntdata"/><Relationship Id="rId81" Type="http://schemas.openxmlformats.org/officeDocument/2006/relationships/font" Target="fonts/RobotoThin-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font" Target="fonts/RobotoThin-regular.fntdata"/><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jpg>
</file>

<file path=ppt/media/image12.jpg>
</file>

<file path=ppt/media/image13.jpg>
</file>

<file path=ppt/media/image14.png>
</file>

<file path=ppt/media/image16.jpg>
</file>

<file path=ppt/media/image17.jpg>
</file>

<file path=ppt/media/image18.png>
</file>

<file path=ppt/media/image19.png>
</file>

<file path=ppt/media/image2.png>
</file>

<file path=ppt/media/image21.jp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0.png>
</file>

<file path=ppt/media/image31.png>
</file>

<file path=ppt/media/image32.jpg>
</file>

<file path=ppt/media/image34.png>
</file>

<file path=ppt/media/image35.png>
</file>

<file path=ppt/media/image37.png>
</file>

<file path=ppt/media/image38.png>
</file>

<file path=ppt/media/image39.jpg>
</file>

<file path=ppt/media/image4.png>
</file>

<file path=ppt/media/image41.jpg>
</file>

<file path=ppt/media/image42.png>
</file>

<file path=ppt/media/image43.png>
</file>

<file path=ppt/media/image44.jp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3.png>
</file>

<file path=ppt/media/image54.png>
</file>

<file path=ppt/media/image55.png>
</file>

<file path=ppt/media/image57.jpg>
</file>

<file path=ppt/media/image58.png>
</file>

<file path=ppt/media/image6.png>
</file>

<file path=ppt/media/image60.jpg>
</file>

<file path=ppt/media/image62.png>
</file>

<file path=ppt/media/image63.png>
</file>

<file path=ppt/media/image64.jpg>
</file>

<file path=ppt/media/image66.png>
</file>

<file path=ppt/media/image67.jpg>
</file>

<file path=ppt/media/image68.png>
</file>

<file path=ppt/media/image69.png>
</file>

<file path=ppt/media/image70.jpg>
</file>

<file path=ppt/media/image71.jpg>
</file>

<file path=ppt/media/image72.jpg>
</file>

<file path=ppt/media/image73.png>
</file>

<file path=ppt/media/image74.jpg>
</file>

<file path=ppt/media/image75.png>
</file>

<file path=ppt/media/image76.gif>
</file>

<file path=ppt/media/image7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3d17003cde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g33d17003cde_0_3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Speaker: Jennessa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3d17003cde_0_3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Bridget</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153" name="Google Shape;153;g33d17003cde_0_3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6ac3363b45_0_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JEN Y</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167" name="Google Shape;167;g36ac3363b45_0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6935f98db7_1_1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Bridget</a:t>
            </a:r>
            <a:endParaRPr/>
          </a:p>
        </p:txBody>
      </p:sp>
      <p:sp>
        <p:nvSpPr>
          <p:cNvPr id="176" name="Google Shape;176;g36935f98db7_1_1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6935f98db7_1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Bridget</a:t>
            </a:r>
            <a:endParaRPr>
              <a:solidFill>
                <a:schemeClr val="dk1"/>
              </a:solidFill>
            </a:endParaRPr>
          </a:p>
          <a:p>
            <a:pPr indent="0" lvl="0" marL="0" rtl="0" algn="l">
              <a:spcBef>
                <a:spcPts val="0"/>
              </a:spcBef>
              <a:spcAft>
                <a:spcPts val="0"/>
              </a:spcAft>
              <a:buClr>
                <a:schemeClr val="dk1"/>
              </a:buClr>
              <a:buSzPts val="1100"/>
              <a:buFont typeface="Arial"/>
              <a:buNone/>
            </a:pPr>
            <a:r>
              <a:rPr b="1" lang="en-US" sz="1100">
                <a:latin typeface="Arial"/>
                <a:ea typeface="Arial"/>
                <a:cs typeface="Arial"/>
                <a:sym typeface="Arial"/>
              </a:rPr>
              <a:t>Icon Suggestion:</a:t>
            </a:r>
            <a:r>
              <a:rPr lang="en-US" sz="1100">
                <a:latin typeface="Arial"/>
                <a:ea typeface="Arial"/>
                <a:cs typeface="Arial"/>
                <a:sym typeface="Arial"/>
              </a:rPr>
              <a:t> A megaphone with interconnected people or a group of avatars with chat bubbles – symbolizing word-of-mouth, referrals, and influence through networks.</a:t>
            </a:r>
            <a:br>
              <a:rPr lang="en-US" sz="1100">
                <a:latin typeface="Arial"/>
                <a:ea typeface="Arial"/>
                <a:cs typeface="Arial"/>
                <a:sym typeface="Arial"/>
              </a:rPr>
            </a:b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b="1" lang="en-US" sz="1100">
                <a:latin typeface="Arial"/>
                <a:ea typeface="Arial"/>
                <a:cs typeface="Arial"/>
                <a:sym typeface="Arial"/>
              </a:rPr>
              <a:t>Personal Experience</a:t>
            </a:r>
            <a:br>
              <a:rPr b="1" lang="en-US" sz="1100">
                <a:latin typeface="Arial"/>
                <a:ea typeface="Arial"/>
                <a:cs typeface="Arial"/>
                <a:sym typeface="Arial"/>
              </a:rPr>
            </a:br>
            <a:r>
              <a:rPr lang="en-US" sz="1100">
                <a:latin typeface="Arial"/>
                <a:ea typeface="Arial"/>
                <a:cs typeface="Arial"/>
                <a:sym typeface="Arial"/>
              </a:rPr>
              <a:t> </a:t>
            </a:r>
            <a:r>
              <a:rPr b="1" lang="en-US" sz="1100">
                <a:latin typeface="Arial"/>
                <a:ea typeface="Arial"/>
                <a:cs typeface="Arial"/>
                <a:sym typeface="Arial"/>
              </a:rPr>
              <a:t>Icon Suggestion:</a:t>
            </a:r>
            <a:r>
              <a:rPr lang="en-US" sz="1100">
                <a:latin typeface="Arial"/>
                <a:ea typeface="Arial"/>
                <a:cs typeface="Arial"/>
                <a:sym typeface="Arial"/>
              </a:rPr>
              <a:t> A silhouette of a person with a heart or thought bubble – indicating reflection, memory, or firsthand knowledge.</a:t>
            </a:r>
            <a:br>
              <a:rPr lang="en-US" sz="1100">
                <a:latin typeface="Arial"/>
                <a:ea typeface="Arial"/>
                <a:cs typeface="Arial"/>
                <a:sym typeface="Arial"/>
              </a:rPr>
            </a:b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b="1" lang="en-US" sz="1100">
                <a:latin typeface="Arial"/>
                <a:ea typeface="Arial"/>
                <a:cs typeface="Arial"/>
                <a:sym typeface="Arial"/>
              </a:rPr>
              <a:t>Conferences</a:t>
            </a:r>
            <a:br>
              <a:rPr b="1" lang="en-US" sz="1100">
                <a:latin typeface="Arial"/>
                <a:ea typeface="Arial"/>
                <a:cs typeface="Arial"/>
                <a:sym typeface="Arial"/>
              </a:rPr>
            </a:br>
            <a:r>
              <a:rPr lang="en-US" sz="1100">
                <a:latin typeface="Arial"/>
                <a:ea typeface="Arial"/>
                <a:cs typeface="Arial"/>
                <a:sym typeface="Arial"/>
              </a:rPr>
              <a:t> </a:t>
            </a:r>
            <a:r>
              <a:rPr b="1" lang="en-US" sz="1100">
                <a:latin typeface="Arial"/>
                <a:ea typeface="Arial"/>
                <a:cs typeface="Arial"/>
                <a:sym typeface="Arial"/>
              </a:rPr>
              <a:t>Icon Suggestion:</a:t>
            </a:r>
            <a:r>
              <a:rPr lang="en-US" sz="1100">
                <a:latin typeface="Arial"/>
                <a:ea typeface="Arial"/>
                <a:cs typeface="Arial"/>
                <a:sym typeface="Arial"/>
              </a:rPr>
              <a:t> A stage with a podium and audience or a microphone with a presentation screen – to represent speaking engagements or networking events.</a:t>
            </a:r>
            <a:br>
              <a:rPr lang="en-US" sz="1100">
                <a:latin typeface="Arial"/>
                <a:ea typeface="Arial"/>
                <a:cs typeface="Arial"/>
                <a:sym typeface="Arial"/>
              </a:rPr>
            </a:b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b="1" lang="en-US" sz="1100">
                <a:latin typeface="Arial"/>
                <a:ea typeface="Arial"/>
                <a:cs typeface="Arial"/>
                <a:sym typeface="Arial"/>
              </a:rPr>
              <a:t>Inconsistent Promotional Efforts, Despite Positive Intentions</a:t>
            </a:r>
            <a:br>
              <a:rPr b="1" lang="en-US" sz="1100">
                <a:latin typeface="Arial"/>
                <a:ea typeface="Arial"/>
                <a:cs typeface="Arial"/>
                <a:sym typeface="Arial"/>
              </a:rPr>
            </a:br>
            <a:r>
              <a:rPr lang="en-US" sz="1100">
                <a:latin typeface="Arial"/>
                <a:ea typeface="Arial"/>
                <a:cs typeface="Arial"/>
                <a:sym typeface="Arial"/>
              </a:rPr>
              <a:t> </a:t>
            </a:r>
            <a:r>
              <a:rPr b="1" lang="en-US" sz="1100">
                <a:latin typeface="Arial"/>
                <a:ea typeface="Arial"/>
                <a:cs typeface="Arial"/>
                <a:sym typeface="Arial"/>
              </a:rPr>
              <a:t>Icon Suggestion:</a:t>
            </a:r>
            <a:r>
              <a:rPr lang="en-US" sz="1100">
                <a:latin typeface="Arial"/>
                <a:ea typeface="Arial"/>
                <a:cs typeface="Arial"/>
                <a:sym typeface="Arial"/>
              </a:rPr>
              <a:t> A broken or jagged arrow going up and down, or a bullseye with arrows missing the center – conveying inconsistency or misaligned marketing.</a:t>
            </a:r>
            <a:br>
              <a:rPr lang="en-US" sz="1100">
                <a:latin typeface="Arial"/>
                <a:ea typeface="Arial"/>
                <a:cs typeface="Arial"/>
                <a:sym typeface="Arial"/>
              </a:rPr>
            </a:b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b="1" lang="en-US" sz="1100">
                <a:latin typeface="Arial"/>
                <a:ea typeface="Arial"/>
                <a:cs typeface="Arial"/>
                <a:sym typeface="Arial"/>
              </a:rPr>
              <a:t>Limited Staff Capacity</a:t>
            </a:r>
            <a:br>
              <a:rPr b="1" lang="en-US" sz="1100">
                <a:latin typeface="Arial"/>
                <a:ea typeface="Arial"/>
                <a:cs typeface="Arial"/>
                <a:sym typeface="Arial"/>
              </a:rPr>
            </a:br>
            <a:r>
              <a:rPr lang="en-US" sz="1100">
                <a:latin typeface="Arial"/>
                <a:ea typeface="Arial"/>
                <a:cs typeface="Arial"/>
                <a:sym typeface="Arial"/>
              </a:rPr>
              <a:t> </a:t>
            </a:r>
            <a:r>
              <a:rPr b="1" lang="en-US" sz="1100">
                <a:latin typeface="Arial"/>
                <a:ea typeface="Arial"/>
                <a:cs typeface="Arial"/>
                <a:sym typeface="Arial"/>
              </a:rPr>
              <a:t>Ico</a:t>
            </a:r>
            <a:endParaRPr b="1" sz="1100">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
        <p:nvSpPr>
          <p:cNvPr id="186" name="Google Shape;186;g36935f98db7_1_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6935f98db7_1_2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Bridget</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195" name="Google Shape;195;g36935f98db7_1_2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6833b6adee_0_3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3" name="Google Shape;203;g36833b6adee_0_3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Bridget</a:t>
            </a:r>
            <a:endParaRPr/>
          </a:p>
        </p:txBody>
      </p:sp>
      <p:sp>
        <p:nvSpPr>
          <p:cNvPr id="204" name="Google Shape;204;g36833b6adee_0_3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681e4b368b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g3681e4b368b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Bridget</a:t>
            </a:r>
            <a:endParaRPr/>
          </a:p>
        </p:txBody>
      </p:sp>
      <p:sp>
        <p:nvSpPr>
          <p:cNvPr id="233" name="Google Shape;233;g3681e4b368b_0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6833b6adee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g36833b6adee_0_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Bridget</a:t>
            </a:r>
            <a:endParaRPr/>
          </a:p>
        </p:txBody>
      </p:sp>
      <p:sp>
        <p:nvSpPr>
          <p:cNvPr id="265" name="Google Shape;265;g36833b6adee_0_3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6833b6adee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7" name="Google Shape;297;g36833b6adee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Bridget</a:t>
            </a:r>
            <a:endParaRPr/>
          </a:p>
        </p:txBody>
      </p:sp>
      <p:sp>
        <p:nvSpPr>
          <p:cNvPr id="298" name="Google Shape;298;g36833b6adee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6833b6adee_0_1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Bridgetdd</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330" name="Google Shape;330;g36833b6adee_0_1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702722c5da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702722c5da_0_10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solidFill>
                  <a:schemeClr val="dk1"/>
                </a:solidFill>
              </a:rPr>
              <a:t>Speaker: Jennessa</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6833b6adee_0_2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Bridget</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339" name="Google Shape;339;g36833b6adee_0_2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6baa56c40e_0_3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NATE</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348" name="Google Shape;348;g36baa56c40e_0_3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6baa56c40e_0_4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NATE</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360" name="Google Shape;360;g36baa56c40e_0_4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6be2261bd5_0_2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NATE</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378" name="Google Shape;378;g36be2261bd5_0_2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6be2261bd5_0_2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NATE</a:t>
            </a:r>
            <a:endParaRPr/>
          </a:p>
          <a:p>
            <a:pPr indent="0" lvl="0" marL="0" rtl="0" algn="l">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
        <p:nvSpPr>
          <p:cNvPr id="390" name="Google Shape;390;g36be2261bd5_0_2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36be2261bd5_0_3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NATE</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400" name="Google Shape;400;g36be2261bd5_0_3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6be2261bd5_0_307:notes"/>
          <p:cNvSpPr txBox="1"/>
          <p:nvPr>
            <p:ph idx="1" type="body"/>
          </p:nvPr>
        </p:nvSpPr>
        <p:spPr>
          <a:xfrm>
            <a:off x="685800" y="4400556"/>
            <a:ext cx="5486400" cy="36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NATE</a:t>
            </a:r>
            <a:endParaRPr/>
          </a:p>
        </p:txBody>
      </p:sp>
      <p:sp>
        <p:nvSpPr>
          <p:cNvPr id="412" name="Google Shape;412;g36be2261bd5_0_307:notes"/>
          <p:cNvSpPr/>
          <p:nvPr>
            <p:ph idx="2" type="sldImg"/>
          </p:nvPr>
        </p:nvSpPr>
        <p:spPr>
          <a:xfrm>
            <a:off x="635000" y="1142418"/>
            <a:ext cx="5588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36be2261bd5_0_315:notes"/>
          <p:cNvSpPr txBox="1"/>
          <p:nvPr>
            <p:ph idx="1" type="body"/>
          </p:nvPr>
        </p:nvSpPr>
        <p:spPr>
          <a:xfrm>
            <a:off x="685800" y="4400556"/>
            <a:ext cx="5486400" cy="36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NATE</a:t>
            </a:r>
            <a:endParaRPr/>
          </a:p>
        </p:txBody>
      </p:sp>
      <p:sp>
        <p:nvSpPr>
          <p:cNvPr id="421" name="Google Shape;421;g36be2261bd5_0_315:notes"/>
          <p:cNvSpPr/>
          <p:nvPr>
            <p:ph idx="2" type="sldImg"/>
          </p:nvPr>
        </p:nvSpPr>
        <p:spPr>
          <a:xfrm>
            <a:off x="635000" y="1142418"/>
            <a:ext cx="5588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702722c5da_0_189:notes"/>
          <p:cNvSpPr txBox="1"/>
          <p:nvPr>
            <p:ph idx="1" type="body"/>
          </p:nvPr>
        </p:nvSpPr>
        <p:spPr>
          <a:xfrm>
            <a:off x="685800" y="4400556"/>
            <a:ext cx="5486400" cy="36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NATE</a:t>
            </a:r>
            <a:endParaRPr/>
          </a:p>
        </p:txBody>
      </p:sp>
      <p:sp>
        <p:nvSpPr>
          <p:cNvPr id="430" name="Google Shape;430;g3702722c5da_0_189:notes"/>
          <p:cNvSpPr/>
          <p:nvPr>
            <p:ph idx="2" type="sldImg"/>
          </p:nvPr>
        </p:nvSpPr>
        <p:spPr>
          <a:xfrm>
            <a:off x="635000" y="1142418"/>
            <a:ext cx="5588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36a07de5c36_2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NATE</a:t>
            </a:r>
            <a:endParaRPr/>
          </a:p>
          <a:p>
            <a:pPr indent="0" lvl="0" marL="0" rtl="0" algn="l">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
        <p:nvSpPr>
          <p:cNvPr id="439" name="Google Shape;439;g36a07de5c36_2_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702722c5da_0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702722c5da_0_5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36a07de5c36_2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449" name="Google Shape;449;g36a07de5c36_2_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3702722c5da_0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NATE</a:t>
            </a:r>
            <a:endParaRPr/>
          </a:p>
        </p:txBody>
      </p:sp>
      <p:sp>
        <p:nvSpPr>
          <p:cNvPr id="459" name="Google Shape;459;g3702722c5da_0_1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336de3f0a25_0_3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NATE</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469" name="Google Shape;469;g336de3f0a25_0_3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36a07de5c36_2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CRYSTAL</a:t>
            </a:r>
            <a:endParaRPr/>
          </a:p>
        </p:txBody>
      </p:sp>
      <p:sp>
        <p:nvSpPr>
          <p:cNvPr id="478" name="Google Shape;478;g36a07de5c36_2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336de3f0a2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490" name="Google Shape;490;g336de3f0a2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336de3f0a25_0_3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CRYSTAL</a:t>
            </a:r>
            <a:endParaRPr/>
          </a:p>
        </p:txBody>
      </p:sp>
      <p:sp>
        <p:nvSpPr>
          <p:cNvPr id="501" name="Google Shape;501;g336de3f0a25_0_3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36a24d0e55c_1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CRYSTAL</a:t>
            </a:r>
            <a:endParaRPr/>
          </a:p>
        </p:txBody>
      </p:sp>
      <p:sp>
        <p:nvSpPr>
          <p:cNvPr id="514" name="Google Shape;514;g36a24d0e55c_1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36a24d0e55c_1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
        <p:nvSpPr>
          <p:cNvPr id="526" name="Google Shape;526;g36a24d0e55c_1_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36a24d0e55c_1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
        <p:nvSpPr>
          <p:cNvPr id="538" name="Google Shape;538;g36a24d0e55c_1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36a24d0e55c_1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CRYSTAL</a:t>
            </a:r>
            <a:endParaRPr/>
          </a:p>
        </p:txBody>
      </p:sp>
      <p:sp>
        <p:nvSpPr>
          <p:cNvPr id="551" name="Google Shape;551;g36a24d0e55c_1_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702722c5da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702722c5da_0_39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36a24d0e55c_1_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CRYSTAL</a:t>
            </a:r>
            <a:endParaRPr/>
          </a:p>
        </p:txBody>
      </p:sp>
      <p:sp>
        <p:nvSpPr>
          <p:cNvPr id="562" name="Google Shape;562;g36a24d0e55c_1_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36a24d0e55c_1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latin typeface="Arial"/>
              <a:ea typeface="Arial"/>
              <a:cs typeface="Arial"/>
              <a:sym typeface="Arial"/>
            </a:endParaRPr>
          </a:p>
        </p:txBody>
      </p:sp>
      <p:sp>
        <p:nvSpPr>
          <p:cNvPr id="574" name="Google Shape;574;g36a24d0e55c_1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6935f98db7_1_1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t/>
            </a:r>
            <a:endParaRPr sz="25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
        <p:nvSpPr>
          <p:cNvPr id="583" name="Google Shape;583;g36935f98db7_1_1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6a07de5c36_2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4" name="Google Shape;594;g36a07de5c36_2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33d17003cde_0_1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NEHA</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604" name="Google Shape;604;g33d17003cde_0_1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36efa5cc476_0_22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6" name="Google Shape;616;g36efa5cc476_0_22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36935f98db7_1_2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NEHA</a:t>
            </a:r>
            <a:endParaRPr/>
          </a:p>
        </p:txBody>
      </p:sp>
      <p:sp>
        <p:nvSpPr>
          <p:cNvPr id="626" name="Google Shape;626;g36935f98db7_1_2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36935f98db7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36935f98db7_1_2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NEHA</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36935f98db7_1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36935f98db7_1_2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NEHA</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36a03dcc830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36a03dcc830_0_4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NEHA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702722c5da_0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702722c5da_0_6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3695f9728cb_1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3695f9728cb_1_18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NEHA</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3695f9728cb_1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3695f9728cb_1_2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NEHA</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3695f9728cb_1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3695f9728cb_1_2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NEHA</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336de3f0a25_0_3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NEHA</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718" name="Google Shape;718;g336de3f0a25_0_3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36a07de5c36_2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27" name="Google Shape;727;g36a07de5c36_2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33d17003cde_0_1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NEHA</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737" name="Google Shape;737;g33d17003cde_0_1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336de3f0a25_0_3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NEHA</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748" name="Google Shape;748;g336de3f0a25_0_3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36a03dcc830_0_4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NEHA</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759" name="Google Shape;759;g36a03dcc830_0_4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36be2261bd5_0_1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NEHA</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787" name="Google Shape;787;g36be2261bd5_0_1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g36a03dcc830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NEHA</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816" name="Google Shape;816;g36a03dcc830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702722c5da_0_3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g3702722c5da_0_3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36a07de5c36_2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41" name="Google Shape;841;g36a07de5c36_2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3702722c5da_0_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1" name="Google Shape;851;g3702722c5da_0_7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Speaker: Jennessa</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369b915f0bb_0_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1100">
                <a:solidFill>
                  <a:srgbClr val="434343"/>
                </a:solidFill>
              </a:rPr>
              <a:t>JENNESSA</a:t>
            </a:r>
            <a:endParaRPr b="1" sz="1100">
              <a:solidFill>
                <a:srgbClr val="434343"/>
              </a:solidFill>
            </a:endParaRPr>
          </a:p>
          <a:p>
            <a:pPr indent="0" lvl="0" marL="0" rtl="0" algn="l">
              <a:lnSpc>
                <a:spcPct val="115000"/>
              </a:lnSpc>
              <a:spcBef>
                <a:spcPts val="0"/>
              </a:spcBef>
              <a:spcAft>
                <a:spcPts val="0"/>
              </a:spcAft>
              <a:buNone/>
            </a:pPr>
            <a:r>
              <a:rPr b="1" lang="en-US" sz="1100">
                <a:solidFill>
                  <a:srgbClr val="434343"/>
                </a:solidFill>
              </a:rPr>
              <a:t>setup :</a:t>
            </a:r>
            <a:endParaRPr b="1" sz="1100">
              <a:solidFill>
                <a:srgbClr val="434343"/>
              </a:solidFill>
            </a:endParaRPr>
          </a:p>
          <a:p>
            <a:pPr indent="0" lvl="0" marL="0" rtl="0" algn="l">
              <a:lnSpc>
                <a:spcPct val="115000"/>
              </a:lnSpc>
              <a:spcBef>
                <a:spcPts val="0"/>
              </a:spcBef>
              <a:spcAft>
                <a:spcPts val="0"/>
              </a:spcAft>
              <a:buNone/>
            </a:pPr>
            <a:r>
              <a:rPr b="1" lang="en-US" sz="1100">
                <a:solidFill>
                  <a:srgbClr val="434343"/>
                </a:solidFill>
              </a:rPr>
              <a:t>reflecting priorities, order, some wrap up if needed</a:t>
            </a:r>
            <a:endParaRPr b="1" sz="1100">
              <a:solidFill>
                <a:srgbClr val="434343"/>
              </a:solidFill>
            </a:endParaRPr>
          </a:p>
          <a:p>
            <a:pPr indent="0" lvl="0" marL="0" rtl="0" algn="l">
              <a:lnSpc>
                <a:spcPct val="115000"/>
              </a:lnSpc>
              <a:spcBef>
                <a:spcPts val="0"/>
              </a:spcBef>
              <a:spcAft>
                <a:spcPts val="0"/>
              </a:spcAft>
              <a:buNone/>
            </a:pPr>
            <a:r>
              <a:rPr b="1" lang="en-US" sz="1100">
                <a:solidFill>
                  <a:srgbClr val="434343"/>
                </a:solidFill>
              </a:rPr>
              <a:t>chunked out for digesting </a:t>
            </a:r>
            <a:endParaRPr b="1" sz="1100">
              <a:solidFill>
                <a:srgbClr val="434343"/>
              </a:solidFill>
            </a:endParaRPr>
          </a:p>
          <a:p>
            <a:pPr indent="0" lvl="0" marL="0" rtl="0" algn="l">
              <a:lnSpc>
                <a:spcPct val="115000"/>
              </a:lnSpc>
              <a:spcBef>
                <a:spcPts val="0"/>
              </a:spcBef>
              <a:spcAft>
                <a:spcPts val="0"/>
              </a:spcAft>
              <a:buNone/>
            </a:pPr>
            <a:r>
              <a:t/>
            </a:r>
            <a:endParaRPr b="1" sz="1100">
              <a:solidFill>
                <a:srgbClr val="434343"/>
              </a:solidFill>
            </a:endParaRPr>
          </a:p>
          <a:p>
            <a:pPr indent="0" lvl="0" marL="0" rtl="0" algn="l">
              <a:lnSpc>
                <a:spcPct val="115000"/>
              </a:lnSpc>
              <a:spcBef>
                <a:spcPts val="0"/>
              </a:spcBef>
              <a:spcAft>
                <a:spcPts val="0"/>
              </a:spcAft>
              <a:buClr>
                <a:schemeClr val="dk1"/>
              </a:buClr>
              <a:buSzPts val="1100"/>
              <a:buFont typeface="Arial"/>
              <a:buNone/>
            </a:pPr>
            <a:r>
              <a:rPr b="1" lang="en-US" sz="1100">
                <a:solidFill>
                  <a:srgbClr val="434343"/>
                </a:solidFill>
              </a:rPr>
              <a:t>First:  </a:t>
            </a:r>
            <a:r>
              <a:rPr lang="en-US" sz="1100">
                <a:solidFill>
                  <a:srgbClr val="434343"/>
                </a:solidFill>
              </a:rPr>
              <a:t>StoryBuilds “Elevator” Speech </a:t>
            </a:r>
            <a:endParaRPr sz="1100">
              <a:solidFill>
                <a:srgbClr val="434343"/>
              </a:solidFill>
            </a:endParaRPr>
          </a:p>
          <a:p>
            <a:pPr indent="0" lvl="0" marL="0" rtl="0" algn="l">
              <a:lnSpc>
                <a:spcPct val="115000"/>
              </a:lnSpc>
              <a:spcBef>
                <a:spcPts val="0"/>
              </a:spcBef>
              <a:spcAft>
                <a:spcPts val="0"/>
              </a:spcAft>
              <a:buClr>
                <a:schemeClr val="dk1"/>
              </a:buClr>
              <a:buSzPts val="1100"/>
              <a:buFont typeface="Arial"/>
              <a:buNone/>
            </a:pPr>
            <a:r>
              <a:rPr b="1" lang="en-US" sz="1100">
                <a:solidFill>
                  <a:srgbClr val="434343"/>
                </a:solidFill>
              </a:rPr>
              <a:t>Second:  </a:t>
            </a:r>
            <a:r>
              <a:rPr lang="en-US" sz="1100">
                <a:solidFill>
                  <a:srgbClr val="434343"/>
                </a:solidFill>
              </a:rPr>
              <a:t>StoryBuilds website - optimize to be “B2B/corporate-friendly” </a:t>
            </a:r>
            <a:endParaRPr sz="1100">
              <a:solidFill>
                <a:srgbClr val="434343"/>
              </a:solidFill>
            </a:endParaRPr>
          </a:p>
          <a:p>
            <a:pPr indent="0" lvl="0" marL="0" rtl="0" algn="l">
              <a:lnSpc>
                <a:spcPct val="115000"/>
              </a:lnSpc>
              <a:spcBef>
                <a:spcPts val="0"/>
              </a:spcBef>
              <a:spcAft>
                <a:spcPts val="0"/>
              </a:spcAft>
              <a:buClr>
                <a:schemeClr val="dk1"/>
              </a:buClr>
              <a:buSzPts val="1100"/>
              <a:buFont typeface="Arial"/>
              <a:buNone/>
            </a:pPr>
            <a:r>
              <a:rPr b="1" lang="en-US" sz="1100">
                <a:solidFill>
                  <a:srgbClr val="434343"/>
                </a:solidFill>
              </a:rPr>
              <a:t>Third:</a:t>
            </a:r>
            <a:r>
              <a:rPr lang="en-US" sz="1100">
                <a:solidFill>
                  <a:srgbClr val="434343"/>
                </a:solidFill>
              </a:rPr>
              <a:t> LinkedIn site and posting content/calendar - create and optimize</a:t>
            </a:r>
            <a:endParaRPr sz="1100">
              <a:solidFill>
                <a:srgbClr val="434343"/>
              </a:solidFill>
            </a:endParaRPr>
          </a:p>
          <a:p>
            <a:pPr indent="0" lvl="0" marL="0" rtl="0" algn="l">
              <a:lnSpc>
                <a:spcPct val="115000"/>
              </a:lnSpc>
              <a:spcBef>
                <a:spcPts val="0"/>
              </a:spcBef>
              <a:spcAft>
                <a:spcPts val="0"/>
              </a:spcAft>
              <a:buClr>
                <a:schemeClr val="dk1"/>
              </a:buClr>
              <a:buSzPts val="1100"/>
              <a:buFont typeface="Arial"/>
              <a:buNone/>
            </a:pPr>
            <a:r>
              <a:rPr b="1" lang="en-US" sz="1100">
                <a:solidFill>
                  <a:srgbClr val="434343"/>
                </a:solidFill>
              </a:rPr>
              <a:t>Fourth:</a:t>
            </a:r>
            <a:r>
              <a:rPr lang="en-US" sz="1100">
                <a:solidFill>
                  <a:srgbClr val="434343"/>
                </a:solidFill>
              </a:rPr>
              <a:t> Brochures and Media Kit - update, reflect Elev. Speech and site revisions</a:t>
            </a:r>
            <a:endParaRPr sz="1100">
              <a:solidFill>
                <a:srgbClr val="434343"/>
              </a:solidFill>
            </a:endParaRPr>
          </a:p>
          <a:p>
            <a:pPr indent="0" lvl="0" marL="0" rtl="0" algn="l">
              <a:lnSpc>
                <a:spcPct val="115000"/>
              </a:lnSpc>
              <a:spcBef>
                <a:spcPts val="0"/>
              </a:spcBef>
              <a:spcAft>
                <a:spcPts val="0"/>
              </a:spcAft>
              <a:buClr>
                <a:schemeClr val="dk1"/>
              </a:buClr>
              <a:buSzPts val="1100"/>
              <a:buFont typeface="Arial"/>
              <a:buNone/>
            </a:pPr>
            <a:r>
              <a:rPr b="1" lang="en-US" sz="1100">
                <a:solidFill>
                  <a:srgbClr val="434343"/>
                </a:solidFill>
              </a:rPr>
              <a:t>Fifth: </a:t>
            </a:r>
            <a:r>
              <a:rPr lang="en-US" sz="1100">
                <a:solidFill>
                  <a:srgbClr val="434343"/>
                </a:solidFill>
              </a:rPr>
              <a:t>CRM content and email schedule </a:t>
            </a:r>
            <a:endParaRPr b="1" sz="1100">
              <a:solidFill>
                <a:srgbClr val="434343"/>
              </a:solidFill>
            </a:endParaRPr>
          </a:p>
          <a:p>
            <a:pPr indent="0" lvl="0" marL="0" rtl="0" algn="l">
              <a:lnSpc>
                <a:spcPct val="115000"/>
              </a:lnSpc>
              <a:spcBef>
                <a:spcPts val="0"/>
              </a:spcBef>
              <a:spcAft>
                <a:spcPts val="0"/>
              </a:spcAft>
              <a:buClr>
                <a:schemeClr val="dk1"/>
              </a:buClr>
              <a:buSzPts val="1100"/>
              <a:buFont typeface="Arial"/>
              <a:buNone/>
            </a:pPr>
            <a:r>
              <a:rPr b="1" lang="en-US" sz="1100">
                <a:solidFill>
                  <a:srgbClr val="434343"/>
                </a:solidFill>
              </a:rPr>
              <a:t>Sixth:</a:t>
            </a:r>
            <a:r>
              <a:rPr lang="en-US" sz="1100">
                <a:solidFill>
                  <a:srgbClr val="434343"/>
                </a:solidFill>
              </a:rPr>
              <a:t>  Conferences, Expos (e.g. HR, lawyers </a:t>
            </a:r>
            <a:r>
              <a:rPr lang="en-US" sz="1100">
                <a:solidFill>
                  <a:srgbClr val="434343"/>
                </a:solidFill>
              </a:rPr>
              <a:t>events</a:t>
            </a:r>
            <a:r>
              <a:rPr lang="en-US" sz="1100">
                <a:solidFill>
                  <a:srgbClr val="434343"/>
                </a:solidFill>
              </a:rPr>
              <a:t>) research</a:t>
            </a:r>
            <a:endParaRPr sz="1100"/>
          </a:p>
          <a:p>
            <a:pPr indent="0" lvl="0" marL="0" rtl="0" algn="l">
              <a:lnSpc>
                <a:spcPct val="115000"/>
              </a:lnSpc>
              <a:spcBef>
                <a:spcPts val="0"/>
              </a:spcBef>
              <a:spcAft>
                <a:spcPts val="0"/>
              </a:spcAft>
              <a:buNone/>
            </a:pPr>
            <a:r>
              <a:t/>
            </a:r>
            <a:endParaRPr b="1" sz="1100">
              <a:solidFill>
                <a:srgbClr val="434343"/>
              </a:solidFill>
            </a:endParaRPr>
          </a:p>
        </p:txBody>
      </p:sp>
      <p:sp>
        <p:nvSpPr>
          <p:cNvPr id="859" name="Google Shape;859;g369b915f0bb_0_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efa5cc476_0_23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100">
              <a:solidFill>
                <a:srgbClr val="434343"/>
              </a:solidFill>
            </a:endParaRPr>
          </a:p>
          <a:p>
            <a:pPr indent="0" lvl="0" marL="0" rtl="0" algn="l">
              <a:lnSpc>
                <a:spcPct val="115000"/>
              </a:lnSpc>
              <a:spcBef>
                <a:spcPts val="0"/>
              </a:spcBef>
              <a:spcAft>
                <a:spcPts val="0"/>
              </a:spcAft>
              <a:buNone/>
            </a:pPr>
            <a:r>
              <a:t/>
            </a:r>
            <a:endParaRPr b="1" sz="1100">
              <a:solidFill>
                <a:srgbClr val="434343"/>
              </a:solidFill>
            </a:endParaRPr>
          </a:p>
        </p:txBody>
      </p:sp>
      <p:sp>
        <p:nvSpPr>
          <p:cNvPr id="896" name="Google Shape;896;g36efa5cc476_0_23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g33d17003cde_0_3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JENNESSA </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977" name="Google Shape;977;g33d17003cde_0_3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702722c5da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6" name="Google Shape;986;g3702722c5da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BRIDGET</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33d17003cde_0_5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4" name="Google Shape;994;g33d17003cde_0_50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BRIDGET</a:t>
            </a:r>
            <a:endParaRPr/>
          </a:p>
        </p:txBody>
      </p:sp>
      <p:sp>
        <p:nvSpPr>
          <p:cNvPr id="995" name="Google Shape;995;g33d17003cde_0_50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6ac3363b45_0_2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7" name="Google Shape;1027;g36ac3363b45_0_2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BRIDGET</a:t>
            </a:r>
            <a:endParaRPr/>
          </a:p>
        </p:txBody>
      </p:sp>
      <p:sp>
        <p:nvSpPr>
          <p:cNvPr id="1028" name="Google Shape;1028;g36ac3363b45_0_2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370777b181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Bridget</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1060" name="Google Shape;1060;g370777b181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g36a6f656481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BRIDGET</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1069" name="Google Shape;1069;g36a6f656481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702722c5da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702722c5da_0_3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Speaker: Bridget</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5" name="Shape 1095"/>
        <p:cNvGrpSpPr/>
        <p:nvPr/>
      </p:nvGrpSpPr>
      <p:grpSpPr>
        <a:xfrm>
          <a:off x="0" y="0"/>
          <a:ext cx="0" cy="0"/>
          <a:chOff x="0" y="0"/>
          <a:chExt cx="0" cy="0"/>
        </a:xfrm>
      </p:grpSpPr>
      <p:sp>
        <p:nvSpPr>
          <p:cNvPr id="1096" name="Google Shape;1096;g3702722c5da_0_6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100">
              <a:solidFill>
                <a:srgbClr val="434343"/>
              </a:solidFill>
            </a:endParaRPr>
          </a:p>
          <a:p>
            <a:pPr indent="0" lvl="0" marL="0" rtl="0" algn="l">
              <a:lnSpc>
                <a:spcPct val="115000"/>
              </a:lnSpc>
              <a:spcBef>
                <a:spcPts val="0"/>
              </a:spcBef>
              <a:spcAft>
                <a:spcPts val="0"/>
              </a:spcAft>
              <a:buNone/>
            </a:pPr>
            <a:r>
              <a:t/>
            </a:r>
            <a:endParaRPr b="1" sz="1100">
              <a:solidFill>
                <a:srgbClr val="434343"/>
              </a:solidFill>
            </a:endParaRPr>
          </a:p>
        </p:txBody>
      </p:sp>
      <p:sp>
        <p:nvSpPr>
          <p:cNvPr id="1097" name="Google Shape;1097;g3702722c5da_0_6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36af26bdc07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BRIDGET</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1178" name="Google Shape;1178;g36af26bdc07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36a07de5c36_2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36a07de5c36_2_56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Bridget</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36a07de5c36_2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5" name="Google Shape;1195;g36a07de5c36_2_6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702722c5da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702722c5da_0_27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b="1" lang="en-US" sz="1400">
                <a:solidFill>
                  <a:srgbClr val="434343"/>
                </a:solidFill>
                <a:latin typeface="Calibri"/>
                <a:ea typeface="Calibri"/>
                <a:cs typeface="Calibri"/>
                <a:sym typeface="Calibri"/>
              </a:rPr>
              <a:t>BES</a:t>
            </a:r>
            <a:endParaRPr b="1" sz="1400">
              <a:solidFill>
                <a:srgbClr val="434343"/>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6a07de5c36_2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Bridget</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144" name="Google Shape;144;g36a07de5c36_2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2.png"/><Relationship Id="rId4" Type="http://schemas.openxmlformats.org/officeDocument/2006/relationships/image" Target="../media/image1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13.jpg"/><Relationship Id="rId4" Type="http://schemas.openxmlformats.org/officeDocument/2006/relationships/image" Target="../media/image9.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8.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8.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2"/>
          <p:cNvSpPr txBox="1"/>
          <p:nvPr>
            <p:ph idx="12" type="sldNum"/>
          </p:nvPr>
        </p:nvSpPr>
        <p:spPr>
          <a:xfrm>
            <a:off x="9347200" y="6492784"/>
            <a:ext cx="2844900" cy="365100"/>
          </a:xfrm>
          <a:prstGeom prst="rect">
            <a:avLst/>
          </a:prstGeom>
          <a:noFill/>
          <a:ln>
            <a:noFill/>
          </a:ln>
        </p:spPr>
        <p:txBody>
          <a:bodyPr anchorCtr="0" anchor="ctr" bIns="60925" lIns="121900" spcFirstLastPara="1" rIns="121900" wrap="square" tIns="609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15" name="Google Shape;15;p2"/>
          <p:cNvPicPr preferRelativeResize="0"/>
          <p:nvPr/>
        </p:nvPicPr>
        <p:blipFill rotWithShape="1">
          <a:blip r:embed="rId2">
            <a:alphaModFix/>
          </a:blip>
          <a:srcRect b="0" l="0" r="0" t="0"/>
          <a:stretch/>
        </p:blipFill>
        <p:spPr>
          <a:xfrm>
            <a:off x="609600" y="6345233"/>
            <a:ext cx="10972800" cy="77000"/>
          </a:xfrm>
          <a:prstGeom prst="rect">
            <a:avLst/>
          </a:prstGeom>
          <a:noFill/>
          <a:ln>
            <a:noFill/>
          </a:ln>
        </p:spPr>
      </p:pic>
      <p:pic>
        <p:nvPicPr>
          <p:cNvPr id="16" name="Google Shape;16;p2"/>
          <p:cNvPicPr preferRelativeResize="0"/>
          <p:nvPr/>
        </p:nvPicPr>
        <p:blipFill rotWithShape="1">
          <a:blip r:embed="rId3">
            <a:alphaModFix/>
          </a:blip>
          <a:srcRect b="0" l="0" r="60148" t="0"/>
          <a:stretch/>
        </p:blipFill>
        <p:spPr>
          <a:xfrm>
            <a:off x="609600" y="5029200"/>
            <a:ext cx="3279631" cy="1371601"/>
          </a:xfrm>
          <a:prstGeom prst="rect">
            <a:avLst/>
          </a:prstGeom>
          <a:noFill/>
          <a:ln>
            <a:noFill/>
          </a:ln>
        </p:spPr>
      </p:pic>
      <p:sp>
        <p:nvSpPr>
          <p:cNvPr id="17" name="Google Shape;17;p2"/>
          <p:cNvSpPr txBox="1"/>
          <p:nvPr/>
        </p:nvSpPr>
        <p:spPr>
          <a:xfrm>
            <a:off x="609600" y="3941800"/>
            <a:ext cx="10972800" cy="1143300"/>
          </a:xfrm>
          <a:prstGeom prst="rect">
            <a:avLst/>
          </a:prstGeom>
          <a:noFill/>
          <a:ln>
            <a:noFill/>
          </a:ln>
        </p:spPr>
        <p:txBody>
          <a:bodyPr anchorCtr="0" anchor="ctr" bIns="60925" lIns="121900" spcFirstLastPara="1" rIns="121900" wrap="square" tIns="60925">
            <a:noAutofit/>
          </a:bodyPr>
          <a:lstStyle/>
          <a:p>
            <a:pPr indent="0" lvl="0" marL="0" marR="0" rtl="0" algn="ctr">
              <a:lnSpc>
                <a:spcPct val="100000"/>
              </a:lnSpc>
              <a:spcBef>
                <a:spcPts val="0"/>
              </a:spcBef>
              <a:spcAft>
                <a:spcPts val="0"/>
              </a:spcAft>
              <a:buClr>
                <a:srgbClr val="000000"/>
              </a:buClr>
              <a:buSzPts val="5600"/>
              <a:buFont typeface="Arial"/>
              <a:buNone/>
            </a:pPr>
            <a:r>
              <a:rPr b="0" i="0" lang="en-US" sz="5600" u="none" cap="none" strike="noStrike">
                <a:solidFill>
                  <a:srgbClr val="434343"/>
                </a:solidFill>
                <a:latin typeface="Calibri"/>
                <a:ea typeface="Calibri"/>
                <a:cs typeface="Calibri"/>
                <a:sym typeface="Calibri"/>
              </a:rPr>
              <a:t>Final Presentation</a:t>
            </a:r>
            <a:endParaRPr b="0" i="0" sz="1900" u="none" cap="none" strike="noStrike">
              <a:solidFill>
                <a:srgbClr val="434343"/>
              </a:solidFill>
              <a:latin typeface="Calibri"/>
              <a:ea typeface="Calibri"/>
              <a:cs typeface="Calibri"/>
              <a:sym typeface="Calibri"/>
            </a:endParaRPr>
          </a:p>
        </p:txBody>
      </p:sp>
      <p:pic>
        <p:nvPicPr>
          <p:cNvPr id="18" name="Google Shape;18;p2"/>
          <p:cNvPicPr preferRelativeResize="0"/>
          <p:nvPr/>
        </p:nvPicPr>
        <p:blipFill rotWithShape="1">
          <a:blip r:embed="rId2">
            <a:alphaModFix/>
          </a:blip>
          <a:srcRect b="0" l="0" r="0" t="0"/>
          <a:stretch/>
        </p:blipFill>
        <p:spPr>
          <a:xfrm flipH="1" rot="10800000">
            <a:off x="609600" y="383125"/>
            <a:ext cx="10972800" cy="74089"/>
          </a:xfrm>
          <a:prstGeom prst="rect">
            <a:avLst/>
          </a:prstGeom>
          <a:noFill/>
          <a:ln>
            <a:noFill/>
          </a:ln>
        </p:spPr>
      </p:pic>
      <p:pic>
        <p:nvPicPr>
          <p:cNvPr id="19" name="Google Shape;19;p2"/>
          <p:cNvPicPr preferRelativeResize="0"/>
          <p:nvPr/>
        </p:nvPicPr>
        <p:blipFill rotWithShape="1">
          <a:blip r:embed="rId4">
            <a:alphaModFix/>
          </a:blip>
          <a:srcRect b="0" l="0" r="0" t="0"/>
          <a:stretch/>
        </p:blipFill>
        <p:spPr>
          <a:xfrm>
            <a:off x="609600" y="685800"/>
            <a:ext cx="2971800" cy="3200400"/>
          </a:xfrm>
          <a:prstGeom prst="rect">
            <a:avLst/>
          </a:prstGeom>
          <a:noFill/>
          <a:ln>
            <a:noFill/>
          </a:ln>
        </p:spPr>
      </p:pic>
      <p:pic>
        <p:nvPicPr>
          <p:cNvPr id="20" name="Google Shape;20;p2"/>
          <p:cNvPicPr preferRelativeResize="0"/>
          <p:nvPr/>
        </p:nvPicPr>
        <p:blipFill rotWithShape="1">
          <a:blip r:embed="rId2">
            <a:alphaModFix/>
          </a:blip>
          <a:srcRect b="0" l="0" r="0" t="0"/>
          <a:stretch/>
        </p:blipFill>
        <p:spPr>
          <a:xfrm>
            <a:off x="609600" y="5029200"/>
            <a:ext cx="10972800" cy="770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Table of Contents">
  <p:cSld name="Agenda/Table of Contents">
    <p:spTree>
      <p:nvGrpSpPr>
        <p:cNvPr id="21" name="Shape 21"/>
        <p:cNvGrpSpPr/>
        <p:nvPr/>
      </p:nvGrpSpPr>
      <p:grpSpPr>
        <a:xfrm>
          <a:off x="0" y="0"/>
          <a:ext cx="0" cy="0"/>
          <a:chOff x="0" y="0"/>
          <a:chExt cx="0" cy="0"/>
        </a:xfrm>
      </p:grpSpPr>
      <p:sp>
        <p:nvSpPr>
          <p:cNvPr id="22" name="Google Shape;22;p3"/>
          <p:cNvSpPr txBox="1"/>
          <p:nvPr>
            <p:ph idx="1" type="body"/>
          </p:nvPr>
        </p:nvSpPr>
        <p:spPr>
          <a:xfrm>
            <a:off x="646545" y="1600200"/>
            <a:ext cx="10991100" cy="4496100"/>
          </a:xfrm>
          <a:prstGeom prst="rect">
            <a:avLst/>
          </a:prstGeom>
          <a:noFill/>
          <a:ln>
            <a:noFill/>
          </a:ln>
        </p:spPr>
        <p:txBody>
          <a:bodyPr anchorCtr="0" anchor="t" bIns="121900" lIns="121900" spcFirstLastPara="1" rIns="121900" wrap="square" tIns="121900">
            <a:noAutofit/>
          </a:bodyPr>
          <a:lstStyle>
            <a:lvl1pPr indent="-228600" lvl="0" marL="457200" marR="0" algn="l">
              <a:lnSpc>
                <a:spcPct val="100000"/>
              </a:lnSpc>
              <a:spcBef>
                <a:spcPts val="600"/>
              </a:spcBef>
              <a:spcAft>
                <a:spcPts val="0"/>
              </a:spcAft>
              <a:buClr>
                <a:srgbClr val="C00000"/>
              </a:buClr>
              <a:buSzPts val="1900"/>
              <a:buNone/>
              <a:defRPr i="0" sz="2900" u="none" cap="none" strike="noStrike">
                <a:solidFill>
                  <a:srgbClr val="E0233B"/>
                </a:solidFill>
                <a:latin typeface="Arial"/>
                <a:ea typeface="Arial"/>
                <a:cs typeface="Arial"/>
                <a:sym typeface="Arial"/>
              </a:defRPr>
            </a:lvl1pPr>
            <a:lvl2pPr indent="-355600" lvl="1" marL="914400" marR="0" algn="l">
              <a:lnSpc>
                <a:spcPct val="100000"/>
              </a:lnSpc>
              <a:spcBef>
                <a:spcPts val="500"/>
              </a:spcBef>
              <a:spcAft>
                <a:spcPts val="0"/>
              </a:spcAft>
              <a:buClr>
                <a:srgbClr val="C00000"/>
              </a:buClr>
              <a:buSzPts val="2000"/>
              <a:buFont typeface="Arial"/>
              <a:buChar char="▪"/>
              <a:defRPr i="0" sz="2700" u="none" cap="none" strike="noStrike">
                <a:solidFill>
                  <a:schemeClr val="dk1"/>
                </a:solidFill>
                <a:latin typeface="Arial"/>
                <a:ea typeface="Arial"/>
                <a:cs typeface="Arial"/>
                <a:sym typeface="Arial"/>
              </a:defRPr>
            </a:lvl2pPr>
            <a:lvl3pPr indent="-342900" lvl="2" marL="1371600" marR="0" algn="l">
              <a:lnSpc>
                <a:spcPct val="100000"/>
              </a:lnSpc>
              <a:spcBef>
                <a:spcPts val="500"/>
              </a:spcBef>
              <a:spcAft>
                <a:spcPts val="0"/>
              </a:spcAft>
              <a:buClr>
                <a:srgbClr val="C00000"/>
              </a:buClr>
              <a:buSzPts val="1800"/>
              <a:buChar char="•"/>
              <a:defRPr i="0" sz="2400" u="none" cap="none" strike="noStrike">
                <a:solidFill>
                  <a:schemeClr val="dk1"/>
                </a:solidFill>
                <a:latin typeface="Arial"/>
                <a:ea typeface="Arial"/>
                <a:cs typeface="Arial"/>
                <a:sym typeface="Arial"/>
              </a:defRPr>
            </a:lvl3pPr>
            <a:lvl4pPr indent="-330200" lvl="3" marL="1828800" marR="0" algn="l">
              <a:lnSpc>
                <a:spcPct val="100000"/>
              </a:lnSpc>
              <a:spcBef>
                <a:spcPts val="400"/>
              </a:spcBef>
              <a:spcAft>
                <a:spcPts val="0"/>
              </a:spcAft>
              <a:buClr>
                <a:srgbClr val="C00000"/>
              </a:buClr>
              <a:buSzPts val="1600"/>
              <a:buChar char="–"/>
              <a:defRPr i="0" sz="2100" u="none" cap="none" strike="noStrike">
                <a:solidFill>
                  <a:schemeClr val="dk1"/>
                </a:solidFill>
                <a:latin typeface="Arial"/>
                <a:ea typeface="Arial"/>
                <a:cs typeface="Arial"/>
                <a:sym typeface="Arial"/>
              </a:defRPr>
            </a:lvl4pPr>
            <a:lvl5pPr indent="-330200" lvl="4" marL="2286000" marR="0" algn="l">
              <a:lnSpc>
                <a:spcPct val="100000"/>
              </a:lnSpc>
              <a:spcBef>
                <a:spcPts val="400"/>
              </a:spcBef>
              <a:spcAft>
                <a:spcPts val="0"/>
              </a:spcAft>
              <a:buClr>
                <a:srgbClr val="C00000"/>
              </a:buClr>
              <a:buSzPts val="1600"/>
              <a:buChar char="»"/>
              <a:defRPr i="0" sz="2100" u="none" cap="none" strike="noStrike">
                <a:solidFill>
                  <a:schemeClr val="dk1"/>
                </a:solidFill>
                <a:latin typeface="Arial"/>
                <a:ea typeface="Arial"/>
                <a:cs typeface="Arial"/>
                <a:sym typeface="Arial"/>
              </a:defRPr>
            </a:lvl5pPr>
            <a:lvl6pPr indent="-400050" lvl="5" marL="2743200" marR="0" algn="l">
              <a:lnSpc>
                <a:spcPct val="100000"/>
              </a:lnSpc>
              <a:spcBef>
                <a:spcPts val="500"/>
              </a:spcBef>
              <a:spcAft>
                <a:spcPts val="0"/>
              </a:spcAft>
              <a:buClr>
                <a:schemeClr val="dk1"/>
              </a:buClr>
              <a:buSzPts val="2700"/>
              <a:buChar char="•"/>
              <a:defRPr i="0" sz="2700" u="none" cap="none" strike="noStrike">
                <a:solidFill>
                  <a:schemeClr val="dk1"/>
                </a:solidFill>
                <a:latin typeface="Arial"/>
                <a:ea typeface="Arial"/>
                <a:cs typeface="Arial"/>
                <a:sym typeface="Arial"/>
              </a:defRPr>
            </a:lvl6pPr>
            <a:lvl7pPr indent="-400050" lvl="6" marL="3200400" marR="0" algn="l">
              <a:lnSpc>
                <a:spcPct val="100000"/>
              </a:lnSpc>
              <a:spcBef>
                <a:spcPts val="500"/>
              </a:spcBef>
              <a:spcAft>
                <a:spcPts val="0"/>
              </a:spcAft>
              <a:buClr>
                <a:schemeClr val="dk1"/>
              </a:buClr>
              <a:buSzPts val="2700"/>
              <a:buChar char="•"/>
              <a:defRPr i="0" sz="2700" u="none" cap="none" strike="noStrike">
                <a:solidFill>
                  <a:schemeClr val="dk1"/>
                </a:solidFill>
                <a:latin typeface="Arial"/>
                <a:ea typeface="Arial"/>
                <a:cs typeface="Arial"/>
                <a:sym typeface="Arial"/>
              </a:defRPr>
            </a:lvl7pPr>
            <a:lvl8pPr indent="-400050" lvl="7" marL="3657600" marR="0" algn="l">
              <a:lnSpc>
                <a:spcPct val="100000"/>
              </a:lnSpc>
              <a:spcBef>
                <a:spcPts val="500"/>
              </a:spcBef>
              <a:spcAft>
                <a:spcPts val="0"/>
              </a:spcAft>
              <a:buClr>
                <a:schemeClr val="dk1"/>
              </a:buClr>
              <a:buSzPts val="2700"/>
              <a:buChar char="•"/>
              <a:defRPr i="0" sz="2700" u="none" cap="none" strike="noStrike">
                <a:solidFill>
                  <a:schemeClr val="dk1"/>
                </a:solidFill>
                <a:latin typeface="Arial"/>
                <a:ea typeface="Arial"/>
                <a:cs typeface="Arial"/>
                <a:sym typeface="Arial"/>
              </a:defRPr>
            </a:lvl8pPr>
            <a:lvl9pPr indent="-400050" lvl="8" marL="4114800" marR="0" algn="l">
              <a:lnSpc>
                <a:spcPct val="100000"/>
              </a:lnSpc>
              <a:spcBef>
                <a:spcPts val="500"/>
              </a:spcBef>
              <a:spcAft>
                <a:spcPts val="0"/>
              </a:spcAft>
              <a:buClr>
                <a:schemeClr val="dk1"/>
              </a:buClr>
              <a:buSzPts val="2700"/>
              <a:buChar char="•"/>
              <a:defRPr i="0" sz="2700" u="none" cap="none" strike="noStrike">
                <a:solidFill>
                  <a:schemeClr val="dk1"/>
                </a:solidFill>
                <a:latin typeface="Arial"/>
                <a:ea typeface="Arial"/>
                <a:cs typeface="Arial"/>
                <a:sym typeface="Arial"/>
              </a:defRPr>
            </a:lvl9pPr>
          </a:lstStyle>
          <a:p/>
        </p:txBody>
      </p:sp>
      <p:pic>
        <p:nvPicPr>
          <p:cNvPr descr="TextBar.jpg" id="23" name="Google Shape;23;p3"/>
          <p:cNvPicPr preferRelativeResize="0"/>
          <p:nvPr/>
        </p:nvPicPr>
        <p:blipFill rotWithShape="1">
          <a:blip r:embed="rId2">
            <a:alphaModFix/>
          </a:blip>
          <a:srcRect b="0" l="0" r="0" t="0"/>
          <a:stretch/>
        </p:blipFill>
        <p:spPr>
          <a:xfrm>
            <a:off x="609985" y="701675"/>
            <a:ext cx="10972029" cy="26988"/>
          </a:xfrm>
          <a:prstGeom prst="rect">
            <a:avLst/>
          </a:prstGeom>
          <a:noFill/>
          <a:ln>
            <a:noFill/>
          </a:ln>
        </p:spPr>
      </p:pic>
      <p:sp>
        <p:nvSpPr>
          <p:cNvPr id="24" name="Google Shape;24;p3"/>
          <p:cNvSpPr txBox="1"/>
          <p:nvPr>
            <p:ph type="title"/>
          </p:nvPr>
        </p:nvSpPr>
        <p:spPr>
          <a:xfrm>
            <a:off x="609600" y="-50800"/>
            <a:ext cx="10972800" cy="1066800"/>
          </a:xfrm>
          <a:prstGeom prst="rect">
            <a:avLst/>
          </a:prstGeom>
          <a:noFill/>
          <a:ln>
            <a:noFill/>
          </a:ln>
        </p:spPr>
        <p:txBody>
          <a:bodyPr anchorCtr="0" anchor="ctr" bIns="121900" lIns="121900" spcFirstLastPara="1" rIns="121900" wrap="square" tIns="121900">
            <a:noAutofit/>
          </a:bodyPr>
          <a:lstStyle>
            <a:lvl1pPr lvl="0" marR="0" algn="l">
              <a:lnSpc>
                <a:spcPct val="100000"/>
              </a:lnSpc>
              <a:spcBef>
                <a:spcPts val="0"/>
              </a:spcBef>
              <a:spcAft>
                <a:spcPts val="0"/>
              </a:spcAft>
              <a:buClr>
                <a:srgbClr val="434343"/>
              </a:buClr>
              <a:buSzPts val="1900"/>
              <a:buFont typeface="Calibri"/>
              <a:buNone/>
              <a:defRPr b="1" i="0" sz="3700" u="none" cap="none" strike="noStrike">
                <a:solidFill>
                  <a:srgbClr val="434343"/>
                </a:solidFill>
                <a:latin typeface="Calibri"/>
                <a:ea typeface="Calibri"/>
                <a:cs typeface="Calibri"/>
                <a:sym typeface="Calibri"/>
              </a:defRPr>
            </a:lvl1pPr>
            <a:lvl2pPr lvl="1" marR="0" algn="l">
              <a:lnSpc>
                <a:spcPct val="100000"/>
              </a:lnSpc>
              <a:spcBef>
                <a:spcPts val="0"/>
              </a:spcBef>
              <a:spcAft>
                <a:spcPts val="0"/>
              </a:spcAft>
              <a:buClr>
                <a:srgbClr val="434343"/>
              </a:buClr>
              <a:buSzPts val="1900"/>
              <a:buFont typeface="Calibri"/>
              <a:buNone/>
              <a:defRPr b="0" i="0" sz="2400" u="none" cap="none" strike="noStrike">
                <a:solidFill>
                  <a:srgbClr val="434343"/>
                </a:solidFill>
                <a:latin typeface="Calibri"/>
                <a:ea typeface="Calibri"/>
                <a:cs typeface="Calibri"/>
                <a:sym typeface="Calibri"/>
              </a:defRPr>
            </a:lvl2pPr>
            <a:lvl3pPr lvl="2" marR="0" algn="l">
              <a:lnSpc>
                <a:spcPct val="100000"/>
              </a:lnSpc>
              <a:spcBef>
                <a:spcPts val="0"/>
              </a:spcBef>
              <a:spcAft>
                <a:spcPts val="0"/>
              </a:spcAft>
              <a:buClr>
                <a:srgbClr val="434343"/>
              </a:buClr>
              <a:buSzPts val="1900"/>
              <a:buFont typeface="Calibri"/>
              <a:buNone/>
              <a:defRPr b="0" i="0" sz="2400" u="none" cap="none" strike="noStrike">
                <a:solidFill>
                  <a:srgbClr val="434343"/>
                </a:solidFill>
                <a:latin typeface="Calibri"/>
                <a:ea typeface="Calibri"/>
                <a:cs typeface="Calibri"/>
                <a:sym typeface="Calibri"/>
              </a:defRPr>
            </a:lvl3pPr>
            <a:lvl4pPr lvl="3" marR="0" algn="l">
              <a:lnSpc>
                <a:spcPct val="100000"/>
              </a:lnSpc>
              <a:spcBef>
                <a:spcPts val="0"/>
              </a:spcBef>
              <a:spcAft>
                <a:spcPts val="0"/>
              </a:spcAft>
              <a:buClr>
                <a:srgbClr val="434343"/>
              </a:buClr>
              <a:buSzPts val="1900"/>
              <a:buFont typeface="Calibri"/>
              <a:buNone/>
              <a:defRPr b="0" i="0" sz="2400" u="none" cap="none" strike="noStrike">
                <a:solidFill>
                  <a:srgbClr val="434343"/>
                </a:solidFill>
                <a:latin typeface="Calibri"/>
                <a:ea typeface="Calibri"/>
                <a:cs typeface="Calibri"/>
                <a:sym typeface="Calibri"/>
              </a:defRPr>
            </a:lvl4pPr>
            <a:lvl5pPr lvl="4" marR="0" algn="l">
              <a:lnSpc>
                <a:spcPct val="100000"/>
              </a:lnSpc>
              <a:spcBef>
                <a:spcPts val="0"/>
              </a:spcBef>
              <a:spcAft>
                <a:spcPts val="0"/>
              </a:spcAft>
              <a:buClr>
                <a:srgbClr val="434343"/>
              </a:buClr>
              <a:buSzPts val="1900"/>
              <a:buFont typeface="Calibri"/>
              <a:buNone/>
              <a:defRPr b="0" i="0" sz="2400" u="none" cap="none" strike="noStrike">
                <a:solidFill>
                  <a:srgbClr val="434343"/>
                </a:solidFill>
                <a:latin typeface="Calibri"/>
                <a:ea typeface="Calibri"/>
                <a:cs typeface="Calibri"/>
                <a:sym typeface="Calibri"/>
              </a:defRPr>
            </a:lvl5pPr>
            <a:lvl6pPr lvl="5" marR="0" algn="l">
              <a:lnSpc>
                <a:spcPct val="100000"/>
              </a:lnSpc>
              <a:spcBef>
                <a:spcPts val="0"/>
              </a:spcBef>
              <a:spcAft>
                <a:spcPts val="0"/>
              </a:spcAft>
              <a:buClr>
                <a:srgbClr val="434343"/>
              </a:buClr>
              <a:buSzPts val="1900"/>
              <a:buFont typeface="Calibri"/>
              <a:buNone/>
              <a:defRPr b="0" i="0" sz="2400" u="none" cap="none" strike="noStrike">
                <a:solidFill>
                  <a:srgbClr val="434343"/>
                </a:solidFill>
                <a:latin typeface="Calibri"/>
                <a:ea typeface="Calibri"/>
                <a:cs typeface="Calibri"/>
                <a:sym typeface="Calibri"/>
              </a:defRPr>
            </a:lvl6pPr>
            <a:lvl7pPr lvl="6" marR="0" algn="l">
              <a:lnSpc>
                <a:spcPct val="100000"/>
              </a:lnSpc>
              <a:spcBef>
                <a:spcPts val="0"/>
              </a:spcBef>
              <a:spcAft>
                <a:spcPts val="0"/>
              </a:spcAft>
              <a:buClr>
                <a:srgbClr val="434343"/>
              </a:buClr>
              <a:buSzPts val="1900"/>
              <a:buFont typeface="Calibri"/>
              <a:buNone/>
              <a:defRPr b="0" i="0" sz="2400" u="none" cap="none" strike="noStrike">
                <a:solidFill>
                  <a:srgbClr val="434343"/>
                </a:solidFill>
                <a:latin typeface="Calibri"/>
                <a:ea typeface="Calibri"/>
                <a:cs typeface="Calibri"/>
                <a:sym typeface="Calibri"/>
              </a:defRPr>
            </a:lvl7pPr>
            <a:lvl8pPr lvl="7" marR="0" algn="l">
              <a:lnSpc>
                <a:spcPct val="100000"/>
              </a:lnSpc>
              <a:spcBef>
                <a:spcPts val="0"/>
              </a:spcBef>
              <a:spcAft>
                <a:spcPts val="0"/>
              </a:spcAft>
              <a:buClr>
                <a:srgbClr val="434343"/>
              </a:buClr>
              <a:buSzPts val="1900"/>
              <a:buFont typeface="Calibri"/>
              <a:buNone/>
              <a:defRPr b="0" i="0" sz="2400" u="none" cap="none" strike="noStrike">
                <a:solidFill>
                  <a:srgbClr val="434343"/>
                </a:solidFill>
                <a:latin typeface="Calibri"/>
                <a:ea typeface="Calibri"/>
                <a:cs typeface="Calibri"/>
                <a:sym typeface="Calibri"/>
              </a:defRPr>
            </a:lvl8pPr>
            <a:lvl9pPr lvl="8" marR="0" algn="l">
              <a:lnSpc>
                <a:spcPct val="100000"/>
              </a:lnSpc>
              <a:spcBef>
                <a:spcPts val="0"/>
              </a:spcBef>
              <a:spcAft>
                <a:spcPts val="0"/>
              </a:spcAft>
              <a:buClr>
                <a:srgbClr val="434343"/>
              </a:buClr>
              <a:buSzPts val="1900"/>
              <a:buFont typeface="Calibri"/>
              <a:buNone/>
              <a:defRPr b="0" i="0" sz="2400" u="none" cap="none" strike="noStrike">
                <a:solidFill>
                  <a:srgbClr val="434343"/>
                </a:solidFill>
                <a:latin typeface="Calibri"/>
                <a:ea typeface="Calibri"/>
                <a:cs typeface="Calibri"/>
                <a:sym typeface="Calibri"/>
              </a:defRPr>
            </a:lvl9pPr>
          </a:lstStyle>
          <a:p/>
        </p:txBody>
      </p:sp>
      <p:pic>
        <p:nvPicPr>
          <p:cNvPr descr="Footer_Star.jpg" id="25" name="Google Shape;25;p3"/>
          <p:cNvPicPr preferRelativeResize="0"/>
          <p:nvPr/>
        </p:nvPicPr>
        <p:blipFill rotWithShape="1">
          <a:blip r:embed="rId3">
            <a:alphaModFix/>
          </a:blip>
          <a:srcRect b="0" l="0" r="0" t="0"/>
          <a:stretch/>
        </p:blipFill>
        <p:spPr>
          <a:xfrm>
            <a:off x="11744280" y="81713"/>
            <a:ext cx="357819" cy="349364"/>
          </a:xfrm>
          <a:prstGeom prst="rect">
            <a:avLst/>
          </a:prstGeom>
          <a:noFill/>
          <a:ln>
            <a:noFill/>
          </a:ln>
        </p:spPr>
      </p:pic>
      <p:pic>
        <p:nvPicPr>
          <p:cNvPr id="26" name="Google Shape;26;p3"/>
          <p:cNvPicPr preferRelativeResize="0"/>
          <p:nvPr/>
        </p:nvPicPr>
        <p:blipFill rotWithShape="1">
          <a:blip r:embed="rId4">
            <a:alphaModFix/>
          </a:blip>
          <a:srcRect b="0" l="0" r="0" t="0"/>
          <a:stretch/>
        </p:blipFill>
        <p:spPr>
          <a:xfrm>
            <a:off x="609600" y="6345233"/>
            <a:ext cx="11028131" cy="77000"/>
          </a:xfrm>
          <a:prstGeom prst="rect">
            <a:avLst/>
          </a:prstGeom>
          <a:noFill/>
          <a:ln>
            <a:noFill/>
          </a:ln>
        </p:spPr>
      </p:pic>
      <p:sp>
        <p:nvSpPr>
          <p:cNvPr id="27" name="Google Shape;27;p3"/>
          <p:cNvSpPr txBox="1"/>
          <p:nvPr>
            <p:ph idx="12" type="sldNum"/>
          </p:nvPr>
        </p:nvSpPr>
        <p:spPr>
          <a:xfrm>
            <a:off x="9347200" y="6492784"/>
            <a:ext cx="2844900" cy="365100"/>
          </a:xfrm>
          <a:prstGeom prst="rect">
            <a:avLst/>
          </a:prstGeom>
          <a:noFill/>
          <a:ln>
            <a:noFill/>
          </a:ln>
        </p:spPr>
        <p:txBody>
          <a:bodyPr anchorCtr="0" anchor="ctr" bIns="60925" lIns="121900" spcFirstLastPara="1" rIns="121900" wrap="square" tIns="609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8" name="Shape 28"/>
        <p:cNvGrpSpPr/>
        <p:nvPr/>
      </p:nvGrpSpPr>
      <p:grpSpPr>
        <a:xfrm>
          <a:off x="0" y="0"/>
          <a:ext cx="0" cy="0"/>
          <a:chOff x="0" y="0"/>
          <a:chExt cx="0" cy="0"/>
        </a:xfrm>
      </p:grpSpPr>
      <p:sp>
        <p:nvSpPr>
          <p:cNvPr id="29" name="Google Shape;29;p4"/>
          <p:cNvSpPr txBox="1"/>
          <p:nvPr>
            <p:ph idx="12" type="sldNum"/>
          </p:nvPr>
        </p:nvSpPr>
        <p:spPr>
          <a:xfrm>
            <a:off x="9347200" y="6492784"/>
            <a:ext cx="2844900" cy="365100"/>
          </a:xfrm>
          <a:prstGeom prst="rect">
            <a:avLst/>
          </a:prstGeom>
          <a:noFill/>
          <a:ln>
            <a:noFill/>
          </a:ln>
        </p:spPr>
        <p:txBody>
          <a:bodyPr anchorCtr="0" anchor="ctr" bIns="60925" lIns="121900" spcFirstLastPara="1" rIns="121900" wrap="square" tIns="609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30" name="Google Shape;30;p4"/>
          <p:cNvPicPr preferRelativeResize="0"/>
          <p:nvPr/>
        </p:nvPicPr>
        <p:blipFill rotWithShape="1">
          <a:blip r:embed="rId2">
            <a:alphaModFix/>
          </a:blip>
          <a:srcRect b="0" l="0" r="0" t="0"/>
          <a:stretch/>
        </p:blipFill>
        <p:spPr>
          <a:xfrm>
            <a:off x="609600" y="6345233"/>
            <a:ext cx="10972800" cy="77000"/>
          </a:xfrm>
          <a:prstGeom prst="rect">
            <a:avLst/>
          </a:prstGeom>
          <a:noFill/>
          <a:ln>
            <a:noFill/>
          </a:ln>
        </p:spPr>
      </p:pic>
      <p:pic>
        <p:nvPicPr>
          <p:cNvPr id="31" name="Google Shape;31;p4"/>
          <p:cNvPicPr preferRelativeResize="0"/>
          <p:nvPr/>
        </p:nvPicPr>
        <p:blipFill rotWithShape="1">
          <a:blip r:embed="rId3">
            <a:alphaModFix/>
          </a:blip>
          <a:srcRect b="0" l="0" r="60148" t="0"/>
          <a:stretch/>
        </p:blipFill>
        <p:spPr>
          <a:xfrm>
            <a:off x="609600" y="5029200"/>
            <a:ext cx="3279631" cy="1371601"/>
          </a:xfrm>
          <a:prstGeom prst="rect">
            <a:avLst/>
          </a:prstGeom>
          <a:noFill/>
          <a:ln>
            <a:noFill/>
          </a:ln>
        </p:spPr>
      </p:pic>
      <p:pic>
        <p:nvPicPr>
          <p:cNvPr id="32" name="Google Shape;32;p4"/>
          <p:cNvPicPr preferRelativeResize="0"/>
          <p:nvPr/>
        </p:nvPicPr>
        <p:blipFill rotWithShape="1">
          <a:blip r:embed="rId2">
            <a:alphaModFix/>
          </a:blip>
          <a:srcRect b="0" l="0" r="0" t="0"/>
          <a:stretch/>
        </p:blipFill>
        <p:spPr>
          <a:xfrm flipH="1" rot="10800000">
            <a:off x="609600" y="383125"/>
            <a:ext cx="10972800" cy="74089"/>
          </a:xfrm>
          <a:prstGeom prst="rect">
            <a:avLst/>
          </a:prstGeom>
          <a:noFill/>
          <a:ln>
            <a:noFill/>
          </a:ln>
        </p:spPr>
      </p:pic>
      <p:pic>
        <p:nvPicPr>
          <p:cNvPr id="33" name="Google Shape;33;p4"/>
          <p:cNvPicPr preferRelativeResize="0"/>
          <p:nvPr/>
        </p:nvPicPr>
        <p:blipFill rotWithShape="1">
          <a:blip r:embed="rId2">
            <a:alphaModFix/>
          </a:blip>
          <a:srcRect b="0" l="0" r="0" t="0"/>
          <a:stretch/>
        </p:blipFill>
        <p:spPr>
          <a:xfrm>
            <a:off x="609600" y="5029200"/>
            <a:ext cx="10972800" cy="770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 name="Shape 34"/>
        <p:cNvGrpSpPr/>
        <p:nvPr/>
      </p:nvGrpSpPr>
      <p:grpSpPr>
        <a:xfrm>
          <a:off x="0" y="0"/>
          <a:ext cx="0" cy="0"/>
          <a:chOff x="0" y="0"/>
          <a:chExt cx="0" cy="0"/>
        </a:xfrm>
      </p:grpSpPr>
      <p:sp>
        <p:nvSpPr>
          <p:cNvPr id="35" name="Google Shape;35;p5"/>
          <p:cNvSpPr txBox="1"/>
          <p:nvPr>
            <p:ph type="ctrTitle"/>
          </p:nvPr>
        </p:nvSpPr>
        <p:spPr>
          <a:xfrm>
            <a:off x="914400" y="2130425"/>
            <a:ext cx="10363200" cy="1470000"/>
          </a:xfrm>
          <a:prstGeom prst="rect">
            <a:avLst/>
          </a:prstGeom>
          <a:noFill/>
          <a:ln>
            <a:noFill/>
          </a:ln>
        </p:spPr>
        <p:txBody>
          <a:bodyPr anchorCtr="0" anchor="ctr" bIns="60925" lIns="121900" spcFirstLastPara="1" rIns="121900" wrap="square" tIns="60925">
            <a:noAutofit/>
          </a:bodyPr>
          <a:lstStyle>
            <a:lvl1pPr lvl="0"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1pPr>
            <a:lvl2pPr lvl="1"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2pPr>
            <a:lvl3pPr lvl="2"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3pPr>
            <a:lvl4pPr lvl="3"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4pPr>
            <a:lvl5pPr lvl="4"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5pPr>
            <a:lvl6pPr lvl="5"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6pPr>
            <a:lvl7pPr lvl="6"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7pPr>
            <a:lvl8pPr lvl="7"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8pPr>
            <a:lvl9pPr lvl="8"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9pPr>
          </a:lstStyle>
          <a:p/>
        </p:txBody>
      </p:sp>
      <p:sp>
        <p:nvSpPr>
          <p:cNvPr id="36" name="Google Shape;36;p5"/>
          <p:cNvSpPr txBox="1"/>
          <p:nvPr>
            <p:ph idx="1" type="subTitle"/>
          </p:nvPr>
        </p:nvSpPr>
        <p:spPr>
          <a:xfrm>
            <a:off x="1828800" y="3886200"/>
            <a:ext cx="8534400" cy="1752900"/>
          </a:xfrm>
          <a:prstGeom prst="rect">
            <a:avLst/>
          </a:prstGeom>
          <a:noFill/>
          <a:ln>
            <a:noFill/>
          </a:ln>
        </p:spPr>
        <p:txBody>
          <a:bodyPr anchorCtr="0" anchor="t" bIns="60925" lIns="121900" spcFirstLastPara="1" rIns="121900" wrap="square" tIns="60925">
            <a:noAutofit/>
          </a:bodyPr>
          <a:lstStyle>
            <a:lvl1pPr lvl="0" algn="ctr">
              <a:lnSpc>
                <a:spcPct val="100000"/>
              </a:lnSpc>
              <a:spcBef>
                <a:spcPts val="900"/>
              </a:spcBef>
              <a:spcAft>
                <a:spcPts val="0"/>
              </a:spcAft>
              <a:buClr>
                <a:srgbClr val="888888"/>
              </a:buClr>
              <a:buSzPts val="4300"/>
              <a:buNone/>
              <a:defRPr>
                <a:solidFill>
                  <a:srgbClr val="888888"/>
                </a:solidFill>
              </a:defRPr>
            </a:lvl1pPr>
            <a:lvl2pPr lvl="1" algn="ctr">
              <a:lnSpc>
                <a:spcPct val="100000"/>
              </a:lnSpc>
              <a:spcBef>
                <a:spcPts val="700"/>
              </a:spcBef>
              <a:spcAft>
                <a:spcPts val="0"/>
              </a:spcAft>
              <a:buClr>
                <a:srgbClr val="888888"/>
              </a:buClr>
              <a:buSzPts val="3700"/>
              <a:buNone/>
              <a:defRPr>
                <a:solidFill>
                  <a:srgbClr val="888888"/>
                </a:solidFill>
              </a:defRPr>
            </a:lvl2pPr>
            <a:lvl3pPr lvl="2" algn="ctr">
              <a:lnSpc>
                <a:spcPct val="100000"/>
              </a:lnSpc>
              <a:spcBef>
                <a:spcPts val="600"/>
              </a:spcBef>
              <a:spcAft>
                <a:spcPts val="0"/>
              </a:spcAft>
              <a:buClr>
                <a:srgbClr val="888888"/>
              </a:buClr>
              <a:buSzPts val="3200"/>
              <a:buNone/>
              <a:defRPr>
                <a:solidFill>
                  <a:srgbClr val="888888"/>
                </a:solidFill>
              </a:defRPr>
            </a:lvl3pPr>
            <a:lvl4pPr lvl="3" algn="ctr">
              <a:lnSpc>
                <a:spcPct val="100000"/>
              </a:lnSpc>
              <a:spcBef>
                <a:spcPts val="500"/>
              </a:spcBef>
              <a:spcAft>
                <a:spcPts val="0"/>
              </a:spcAft>
              <a:buClr>
                <a:srgbClr val="888888"/>
              </a:buClr>
              <a:buSzPts val="2700"/>
              <a:buNone/>
              <a:defRPr>
                <a:solidFill>
                  <a:srgbClr val="888888"/>
                </a:solidFill>
              </a:defRPr>
            </a:lvl4pPr>
            <a:lvl5pPr lvl="4" algn="ctr">
              <a:lnSpc>
                <a:spcPct val="100000"/>
              </a:lnSpc>
              <a:spcBef>
                <a:spcPts val="500"/>
              </a:spcBef>
              <a:spcAft>
                <a:spcPts val="0"/>
              </a:spcAft>
              <a:buClr>
                <a:srgbClr val="888888"/>
              </a:buClr>
              <a:buSzPts val="2700"/>
              <a:buNone/>
              <a:defRPr>
                <a:solidFill>
                  <a:srgbClr val="888888"/>
                </a:solidFill>
              </a:defRPr>
            </a:lvl5pPr>
            <a:lvl6pPr lvl="5" algn="ctr">
              <a:lnSpc>
                <a:spcPct val="100000"/>
              </a:lnSpc>
              <a:spcBef>
                <a:spcPts val="500"/>
              </a:spcBef>
              <a:spcAft>
                <a:spcPts val="0"/>
              </a:spcAft>
              <a:buClr>
                <a:srgbClr val="888888"/>
              </a:buClr>
              <a:buSzPts val="2700"/>
              <a:buNone/>
              <a:defRPr>
                <a:solidFill>
                  <a:srgbClr val="888888"/>
                </a:solidFill>
              </a:defRPr>
            </a:lvl6pPr>
            <a:lvl7pPr lvl="6" algn="ctr">
              <a:lnSpc>
                <a:spcPct val="100000"/>
              </a:lnSpc>
              <a:spcBef>
                <a:spcPts val="500"/>
              </a:spcBef>
              <a:spcAft>
                <a:spcPts val="0"/>
              </a:spcAft>
              <a:buClr>
                <a:srgbClr val="888888"/>
              </a:buClr>
              <a:buSzPts val="2700"/>
              <a:buNone/>
              <a:defRPr>
                <a:solidFill>
                  <a:srgbClr val="888888"/>
                </a:solidFill>
              </a:defRPr>
            </a:lvl7pPr>
            <a:lvl8pPr lvl="7" algn="ctr">
              <a:lnSpc>
                <a:spcPct val="100000"/>
              </a:lnSpc>
              <a:spcBef>
                <a:spcPts val="500"/>
              </a:spcBef>
              <a:spcAft>
                <a:spcPts val="0"/>
              </a:spcAft>
              <a:buClr>
                <a:srgbClr val="888888"/>
              </a:buClr>
              <a:buSzPts val="2700"/>
              <a:buNone/>
              <a:defRPr>
                <a:solidFill>
                  <a:srgbClr val="888888"/>
                </a:solidFill>
              </a:defRPr>
            </a:lvl8pPr>
            <a:lvl9pPr lvl="8" algn="ctr">
              <a:lnSpc>
                <a:spcPct val="100000"/>
              </a:lnSpc>
              <a:spcBef>
                <a:spcPts val="500"/>
              </a:spcBef>
              <a:spcAft>
                <a:spcPts val="0"/>
              </a:spcAft>
              <a:buClr>
                <a:srgbClr val="888888"/>
              </a:buClr>
              <a:buSzPts val="2700"/>
              <a:buNone/>
              <a:defRPr>
                <a:solidFill>
                  <a:srgbClr val="888888"/>
                </a:solidFill>
              </a:defRPr>
            </a:lvl9pPr>
          </a:lstStyle>
          <a:p/>
        </p:txBody>
      </p:sp>
      <p:sp>
        <p:nvSpPr>
          <p:cNvPr id="37" name="Google Shape;37;p5"/>
          <p:cNvSpPr txBox="1"/>
          <p:nvPr>
            <p:ph idx="12" type="sldNum"/>
          </p:nvPr>
        </p:nvSpPr>
        <p:spPr>
          <a:xfrm>
            <a:off x="8737600" y="6356351"/>
            <a:ext cx="2844900" cy="365100"/>
          </a:xfrm>
          <a:prstGeom prst="rect">
            <a:avLst/>
          </a:prstGeom>
          <a:noFill/>
          <a:ln>
            <a:noFill/>
          </a:ln>
        </p:spPr>
        <p:txBody>
          <a:bodyPr anchorCtr="0" anchor="ctr" bIns="60925" lIns="121900" spcFirstLastPara="1" rIns="121900" wrap="square" tIns="609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8" name="Shape 38"/>
        <p:cNvGrpSpPr/>
        <p:nvPr/>
      </p:nvGrpSpPr>
      <p:grpSpPr>
        <a:xfrm>
          <a:off x="0" y="0"/>
          <a:ext cx="0" cy="0"/>
          <a:chOff x="0" y="0"/>
          <a:chExt cx="0" cy="0"/>
        </a:xfrm>
      </p:grpSpPr>
      <p:sp>
        <p:nvSpPr>
          <p:cNvPr id="39" name="Google Shape;39;p6"/>
          <p:cNvSpPr txBox="1"/>
          <p:nvPr>
            <p:ph type="title"/>
          </p:nvPr>
        </p:nvSpPr>
        <p:spPr>
          <a:xfrm>
            <a:off x="4094967" y="3558137"/>
            <a:ext cx="10972800" cy="1143300"/>
          </a:xfrm>
          <a:prstGeom prst="rect">
            <a:avLst/>
          </a:prstGeom>
          <a:noFill/>
          <a:ln>
            <a:noFill/>
          </a:ln>
        </p:spPr>
        <p:txBody>
          <a:bodyPr anchorCtr="0" anchor="ctr" bIns="60925" lIns="121900" spcFirstLastPara="1" rIns="121900" wrap="square" tIns="60925">
            <a:noAutofit/>
          </a:bodyPr>
          <a:lstStyle>
            <a:lvl1pPr lvl="0" marR="0" algn="ctr">
              <a:lnSpc>
                <a:spcPct val="100000"/>
              </a:lnSpc>
              <a:spcBef>
                <a:spcPts val="0"/>
              </a:spcBef>
              <a:spcAft>
                <a:spcPts val="0"/>
              </a:spcAft>
              <a:buClr>
                <a:srgbClr val="000000"/>
              </a:buClr>
              <a:buSzPts val="1900"/>
              <a:buFont typeface="Avenir"/>
              <a:buNone/>
              <a:defRPr b="0" i="0" sz="1900" u="none" cap="none" strike="noStrike">
                <a:solidFill>
                  <a:srgbClr val="000000"/>
                </a:solidFill>
                <a:latin typeface="Avenir"/>
                <a:ea typeface="Avenir"/>
                <a:cs typeface="Avenir"/>
                <a:sym typeface="Avenir"/>
              </a:defRPr>
            </a:lvl1pPr>
            <a:lvl2pPr lvl="1"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2pPr>
            <a:lvl3pPr lvl="2"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3pPr>
            <a:lvl4pPr lvl="3"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4pPr>
            <a:lvl5pPr lvl="4"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5pPr>
            <a:lvl6pPr lvl="5"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6pPr>
            <a:lvl7pPr lvl="6"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7pPr>
            <a:lvl8pPr lvl="7"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8pPr>
            <a:lvl9pPr lvl="8" marR="0" algn="ctr">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9pPr>
          </a:lstStyle>
          <a:p/>
        </p:txBody>
      </p:sp>
      <p:sp>
        <p:nvSpPr>
          <p:cNvPr id="40" name="Google Shape;40;p6"/>
          <p:cNvSpPr txBox="1"/>
          <p:nvPr>
            <p:ph idx="1" type="body"/>
          </p:nvPr>
        </p:nvSpPr>
        <p:spPr>
          <a:xfrm>
            <a:off x="609600" y="1600200"/>
            <a:ext cx="10972800" cy="4526100"/>
          </a:xfrm>
          <a:prstGeom prst="rect">
            <a:avLst/>
          </a:prstGeom>
          <a:noFill/>
          <a:ln>
            <a:noFill/>
          </a:ln>
        </p:spPr>
        <p:txBody>
          <a:bodyPr anchorCtr="0" anchor="t" bIns="60925" lIns="121900" spcFirstLastPara="1" rIns="121900" wrap="square" tIns="60925">
            <a:noAutofit/>
          </a:bodyPr>
          <a:lstStyle>
            <a:lvl1pPr indent="-228600" lvl="0" marL="457200" algn="l">
              <a:lnSpc>
                <a:spcPct val="100000"/>
              </a:lnSpc>
              <a:spcBef>
                <a:spcPts val="500"/>
              </a:spcBef>
              <a:spcAft>
                <a:spcPts val="0"/>
              </a:spcAft>
              <a:buClr>
                <a:schemeClr val="dk1"/>
              </a:buClr>
              <a:buSzPts val="2400"/>
              <a:buNone/>
              <a:defRPr>
                <a:latin typeface="Arial"/>
                <a:ea typeface="Arial"/>
                <a:cs typeface="Arial"/>
                <a:sym typeface="Arial"/>
              </a:defRPr>
            </a:lvl1pPr>
            <a:lvl2pPr indent="-381000" lvl="1" marL="914400" algn="l">
              <a:lnSpc>
                <a:spcPct val="100000"/>
              </a:lnSpc>
              <a:spcBef>
                <a:spcPts val="500"/>
              </a:spcBef>
              <a:spcAft>
                <a:spcPts val="0"/>
              </a:spcAft>
              <a:buClr>
                <a:schemeClr val="dk1"/>
              </a:buClr>
              <a:buSzPts val="2400"/>
              <a:buFont typeface="Arial"/>
              <a:buChar char="▪"/>
              <a:defRPr>
                <a:latin typeface="Arial"/>
                <a:ea typeface="Arial"/>
                <a:cs typeface="Arial"/>
                <a:sym typeface="Arial"/>
              </a:defRPr>
            </a:lvl2pPr>
            <a:lvl3pPr indent="-381000" lvl="2" marL="1371600" algn="l">
              <a:lnSpc>
                <a:spcPct val="100000"/>
              </a:lnSpc>
              <a:spcBef>
                <a:spcPts val="500"/>
              </a:spcBef>
              <a:spcAft>
                <a:spcPts val="0"/>
              </a:spcAft>
              <a:buClr>
                <a:schemeClr val="dk1"/>
              </a:buClr>
              <a:buSzPts val="2400"/>
              <a:buChar char="•"/>
              <a:defRPr>
                <a:latin typeface="Arial"/>
                <a:ea typeface="Arial"/>
                <a:cs typeface="Arial"/>
                <a:sym typeface="Arial"/>
              </a:defRPr>
            </a:lvl3pPr>
            <a:lvl4pPr indent="-381000" lvl="3" marL="1828800" algn="l">
              <a:lnSpc>
                <a:spcPct val="100000"/>
              </a:lnSpc>
              <a:spcBef>
                <a:spcPts val="500"/>
              </a:spcBef>
              <a:spcAft>
                <a:spcPts val="0"/>
              </a:spcAft>
              <a:buClr>
                <a:schemeClr val="dk1"/>
              </a:buClr>
              <a:buSzPts val="2400"/>
              <a:buChar char="–"/>
              <a:defRPr>
                <a:latin typeface="Arial"/>
                <a:ea typeface="Arial"/>
                <a:cs typeface="Arial"/>
                <a:sym typeface="Arial"/>
              </a:defRPr>
            </a:lvl4pPr>
            <a:lvl5pPr indent="-381000" lvl="4" marL="2286000" algn="l">
              <a:lnSpc>
                <a:spcPct val="100000"/>
              </a:lnSpc>
              <a:spcBef>
                <a:spcPts val="500"/>
              </a:spcBef>
              <a:spcAft>
                <a:spcPts val="0"/>
              </a:spcAft>
              <a:buClr>
                <a:schemeClr val="dk1"/>
              </a:buClr>
              <a:buSzPts val="2400"/>
              <a:buChar char="»"/>
              <a:defRPr>
                <a:latin typeface="Arial"/>
                <a:ea typeface="Arial"/>
                <a:cs typeface="Arial"/>
                <a:sym typeface="Arial"/>
              </a:defRPr>
            </a:lvl5pPr>
            <a:lvl6pPr indent="-381000" lvl="5" marL="2743200" algn="l">
              <a:lnSpc>
                <a:spcPct val="100000"/>
              </a:lnSpc>
              <a:spcBef>
                <a:spcPts val="500"/>
              </a:spcBef>
              <a:spcAft>
                <a:spcPts val="0"/>
              </a:spcAft>
              <a:buClr>
                <a:schemeClr val="dk1"/>
              </a:buClr>
              <a:buSzPts val="2400"/>
              <a:buChar char="•"/>
              <a:defRPr>
                <a:latin typeface="Arial"/>
                <a:ea typeface="Arial"/>
                <a:cs typeface="Arial"/>
                <a:sym typeface="Arial"/>
              </a:defRPr>
            </a:lvl6pPr>
            <a:lvl7pPr indent="-381000" lvl="6" marL="3200400" algn="l">
              <a:lnSpc>
                <a:spcPct val="100000"/>
              </a:lnSpc>
              <a:spcBef>
                <a:spcPts val="500"/>
              </a:spcBef>
              <a:spcAft>
                <a:spcPts val="0"/>
              </a:spcAft>
              <a:buClr>
                <a:schemeClr val="dk1"/>
              </a:buClr>
              <a:buSzPts val="2400"/>
              <a:buChar char="•"/>
              <a:defRPr>
                <a:latin typeface="Arial"/>
                <a:ea typeface="Arial"/>
                <a:cs typeface="Arial"/>
                <a:sym typeface="Arial"/>
              </a:defRPr>
            </a:lvl7pPr>
            <a:lvl8pPr indent="-381000" lvl="7" marL="3657600" algn="l">
              <a:lnSpc>
                <a:spcPct val="100000"/>
              </a:lnSpc>
              <a:spcBef>
                <a:spcPts val="500"/>
              </a:spcBef>
              <a:spcAft>
                <a:spcPts val="0"/>
              </a:spcAft>
              <a:buClr>
                <a:schemeClr val="dk1"/>
              </a:buClr>
              <a:buSzPts val="2400"/>
              <a:buChar char="•"/>
              <a:defRPr>
                <a:latin typeface="Arial"/>
                <a:ea typeface="Arial"/>
                <a:cs typeface="Arial"/>
                <a:sym typeface="Arial"/>
              </a:defRPr>
            </a:lvl8pPr>
            <a:lvl9pPr indent="-381000" lvl="8" marL="4114800" algn="l">
              <a:lnSpc>
                <a:spcPct val="100000"/>
              </a:lnSpc>
              <a:spcBef>
                <a:spcPts val="500"/>
              </a:spcBef>
              <a:spcAft>
                <a:spcPts val="0"/>
              </a:spcAft>
              <a:buClr>
                <a:schemeClr val="dk1"/>
              </a:buClr>
              <a:buSzPts val="2400"/>
              <a:buChar char="•"/>
              <a:defRPr>
                <a:latin typeface="Arial"/>
                <a:ea typeface="Arial"/>
                <a:cs typeface="Arial"/>
                <a:sym typeface="Arial"/>
              </a:defRPr>
            </a:lvl9pPr>
          </a:lstStyle>
          <a:p/>
        </p:txBody>
      </p:sp>
      <p:pic>
        <p:nvPicPr>
          <p:cNvPr id="41" name="Google Shape;41;p6"/>
          <p:cNvPicPr preferRelativeResize="0"/>
          <p:nvPr/>
        </p:nvPicPr>
        <p:blipFill rotWithShape="1">
          <a:blip r:embed="rId2">
            <a:alphaModFix/>
          </a:blip>
          <a:srcRect b="0" l="0" r="0" t="0"/>
          <a:stretch/>
        </p:blipFill>
        <p:spPr>
          <a:xfrm>
            <a:off x="609600" y="6345233"/>
            <a:ext cx="10510931" cy="77000"/>
          </a:xfrm>
          <a:prstGeom prst="rect">
            <a:avLst/>
          </a:prstGeom>
          <a:noFill/>
          <a:ln>
            <a:noFill/>
          </a:ln>
        </p:spPr>
      </p:pic>
      <p:pic>
        <p:nvPicPr>
          <p:cNvPr id="42" name="Google Shape;42;p6"/>
          <p:cNvPicPr preferRelativeResize="0"/>
          <p:nvPr/>
        </p:nvPicPr>
        <p:blipFill rotWithShape="1">
          <a:blip r:embed="rId3">
            <a:alphaModFix/>
          </a:blip>
          <a:srcRect b="0" l="0" r="0" t="0"/>
          <a:stretch/>
        </p:blipFill>
        <p:spPr>
          <a:xfrm>
            <a:off x="11281351" y="5623729"/>
            <a:ext cx="744537" cy="798512"/>
          </a:xfrm>
          <a:prstGeom prst="rect">
            <a:avLst/>
          </a:prstGeom>
          <a:noFill/>
          <a:ln>
            <a:noFill/>
          </a:ln>
        </p:spPr>
      </p:pic>
      <p:sp>
        <p:nvSpPr>
          <p:cNvPr id="43" name="Google Shape;43;p6"/>
          <p:cNvSpPr txBox="1"/>
          <p:nvPr>
            <p:ph idx="12" type="sldNum"/>
          </p:nvPr>
        </p:nvSpPr>
        <p:spPr>
          <a:xfrm>
            <a:off x="11409033" y="6422233"/>
            <a:ext cx="731700" cy="435600"/>
          </a:xfrm>
          <a:prstGeom prst="rect">
            <a:avLst/>
          </a:prstGeom>
          <a:noFill/>
          <a:ln>
            <a:noFill/>
          </a:ln>
        </p:spPr>
        <p:txBody>
          <a:bodyPr anchorCtr="0" anchor="t" bIns="121900" lIns="121900" spcFirstLastPara="1" rIns="121900" wrap="square" tIns="121900">
            <a:noAutofit/>
          </a:bodyPr>
          <a:lstStyle>
            <a:lvl1pPr indent="0" lvl="0" marL="0" marR="0" algn="l">
              <a:lnSpc>
                <a:spcPct val="100000"/>
              </a:lnSpc>
              <a:spcBef>
                <a:spcPts val="0"/>
              </a:spcBef>
              <a:spcAft>
                <a:spcPts val="0"/>
              </a:spcAft>
              <a:buClr>
                <a:srgbClr val="000000"/>
              </a:buClr>
              <a:buSzPts val="1700"/>
              <a:buFont typeface="Arial"/>
              <a:buNone/>
              <a:defRPr b="0" i="0" sz="1700" u="none" cap="none" strike="noStrike">
                <a:solidFill>
                  <a:schemeClr val="dk1"/>
                </a:solidFill>
                <a:latin typeface="Avenir"/>
                <a:ea typeface="Avenir"/>
                <a:cs typeface="Avenir"/>
                <a:sym typeface="Avenir"/>
              </a:defRPr>
            </a:lvl1pPr>
            <a:lvl2pPr indent="0" lvl="1" marL="0" marR="0" algn="l">
              <a:lnSpc>
                <a:spcPct val="100000"/>
              </a:lnSpc>
              <a:spcBef>
                <a:spcPts val="0"/>
              </a:spcBef>
              <a:spcAft>
                <a:spcPts val="0"/>
              </a:spcAft>
              <a:buClr>
                <a:srgbClr val="000000"/>
              </a:buClr>
              <a:buSzPts val="1700"/>
              <a:buFont typeface="Arial"/>
              <a:buNone/>
              <a:defRPr b="0" i="0" sz="1700" u="none" cap="none" strike="noStrike">
                <a:solidFill>
                  <a:schemeClr val="dk1"/>
                </a:solidFill>
                <a:latin typeface="Avenir"/>
                <a:ea typeface="Avenir"/>
                <a:cs typeface="Avenir"/>
                <a:sym typeface="Avenir"/>
              </a:defRPr>
            </a:lvl2pPr>
            <a:lvl3pPr indent="0" lvl="2" marL="0" marR="0" algn="l">
              <a:lnSpc>
                <a:spcPct val="100000"/>
              </a:lnSpc>
              <a:spcBef>
                <a:spcPts val="0"/>
              </a:spcBef>
              <a:spcAft>
                <a:spcPts val="0"/>
              </a:spcAft>
              <a:buClr>
                <a:srgbClr val="000000"/>
              </a:buClr>
              <a:buSzPts val="1700"/>
              <a:buFont typeface="Arial"/>
              <a:buNone/>
              <a:defRPr b="0" i="0" sz="1700" u="none" cap="none" strike="noStrike">
                <a:solidFill>
                  <a:schemeClr val="dk1"/>
                </a:solidFill>
                <a:latin typeface="Avenir"/>
                <a:ea typeface="Avenir"/>
                <a:cs typeface="Avenir"/>
                <a:sym typeface="Avenir"/>
              </a:defRPr>
            </a:lvl3pPr>
            <a:lvl4pPr indent="0" lvl="3" marL="0" marR="0" algn="l">
              <a:lnSpc>
                <a:spcPct val="100000"/>
              </a:lnSpc>
              <a:spcBef>
                <a:spcPts val="0"/>
              </a:spcBef>
              <a:spcAft>
                <a:spcPts val="0"/>
              </a:spcAft>
              <a:buClr>
                <a:srgbClr val="000000"/>
              </a:buClr>
              <a:buSzPts val="1700"/>
              <a:buFont typeface="Arial"/>
              <a:buNone/>
              <a:defRPr b="0" i="0" sz="1700" u="none" cap="none" strike="noStrike">
                <a:solidFill>
                  <a:schemeClr val="dk1"/>
                </a:solidFill>
                <a:latin typeface="Avenir"/>
                <a:ea typeface="Avenir"/>
                <a:cs typeface="Avenir"/>
                <a:sym typeface="Avenir"/>
              </a:defRPr>
            </a:lvl4pPr>
            <a:lvl5pPr indent="0" lvl="4" marL="0" marR="0" algn="l">
              <a:lnSpc>
                <a:spcPct val="100000"/>
              </a:lnSpc>
              <a:spcBef>
                <a:spcPts val="0"/>
              </a:spcBef>
              <a:spcAft>
                <a:spcPts val="0"/>
              </a:spcAft>
              <a:buClr>
                <a:srgbClr val="000000"/>
              </a:buClr>
              <a:buSzPts val="1700"/>
              <a:buFont typeface="Arial"/>
              <a:buNone/>
              <a:defRPr b="0" i="0" sz="1700" u="none" cap="none" strike="noStrike">
                <a:solidFill>
                  <a:schemeClr val="dk1"/>
                </a:solidFill>
                <a:latin typeface="Avenir"/>
                <a:ea typeface="Avenir"/>
                <a:cs typeface="Avenir"/>
                <a:sym typeface="Avenir"/>
              </a:defRPr>
            </a:lvl5pPr>
            <a:lvl6pPr indent="0" lvl="5" marL="0" marR="0" algn="l">
              <a:lnSpc>
                <a:spcPct val="100000"/>
              </a:lnSpc>
              <a:spcBef>
                <a:spcPts val="0"/>
              </a:spcBef>
              <a:spcAft>
                <a:spcPts val="0"/>
              </a:spcAft>
              <a:buClr>
                <a:srgbClr val="000000"/>
              </a:buClr>
              <a:buSzPts val="1700"/>
              <a:buFont typeface="Arial"/>
              <a:buNone/>
              <a:defRPr b="0" i="0" sz="1700" u="none" cap="none" strike="noStrike">
                <a:solidFill>
                  <a:schemeClr val="dk1"/>
                </a:solidFill>
                <a:latin typeface="Avenir"/>
                <a:ea typeface="Avenir"/>
                <a:cs typeface="Avenir"/>
                <a:sym typeface="Avenir"/>
              </a:defRPr>
            </a:lvl6pPr>
            <a:lvl7pPr indent="0" lvl="6" marL="0" marR="0" algn="l">
              <a:lnSpc>
                <a:spcPct val="100000"/>
              </a:lnSpc>
              <a:spcBef>
                <a:spcPts val="0"/>
              </a:spcBef>
              <a:spcAft>
                <a:spcPts val="0"/>
              </a:spcAft>
              <a:buClr>
                <a:srgbClr val="000000"/>
              </a:buClr>
              <a:buSzPts val="1700"/>
              <a:buFont typeface="Arial"/>
              <a:buNone/>
              <a:defRPr b="0" i="0" sz="1700" u="none" cap="none" strike="noStrike">
                <a:solidFill>
                  <a:schemeClr val="dk1"/>
                </a:solidFill>
                <a:latin typeface="Avenir"/>
                <a:ea typeface="Avenir"/>
                <a:cs typeface="Avenir"/>
                <a:sym typeface="Avenir"/>
              </a:defRPr>
            </a:lvl7pPr>
            <a:lvl8pPr indent="0" lvl="7" marL="0" marR="0" algn="l">
              <a:lnSpc>
                <a:spcPct val="100000"/>
              </a:lnSpc>
              <a:spcBef>
                <a:spcPts val="0"/>
              </a:spcBef>
              <a:spcAft>
                <a:spcPts val="0"/>
              </a:spcAft>
              <a:buClr>
                <a:srgbClr val="000000"/>
              </a:buClr>
              <a:buSzPts val="1700"/>
              <a:buFont typeface="Arial"/>
              <a:buNone/>
              <a:defRPr b="0" i="0" sz="1700" u="none" cap="none" strike="noStrike">
                <a:solidFill>
                  <a:schemeClr val="dk1"/>
                </a:solidFill>
                <a:latin typeface="Avenir"/>
                <a:ea typeface="Avenir"/>
                <a:cs typeface="Avenir"/>
                <a:sym typeface="Avenir"/>
              </a:defRPr>
            </a:lvl8pPr>
            <a:lvl9pPr indent="0" lvl="8" marL="0" marR="0" algn="l">
              <a:lnSpc>
                <a:spcPct val="100000"/>
              </a:lnSpc>
              <a:spcBef>
                <a:spcPts val="0"/>
              </a:spcBef>
              <a:spcAft>
                <a:spcPts val="0"/>
              </a:spcAft>
              <a:buClr>
                <a:srgbClr val="000000"/>
              </a:buClr>
              <a:buSzPts val="1700"/>
              <a:buFont typeface="Arial"/>
              <a:buNone/>
              <a:defRPr b="0" i="0" sz="1700" u="none" cap="none" strike="noStrike">
                <a:solidFill>
                  <a:schemeClr val="dk1"/>
                </a:solidFill>
                <a:latin typeface="Avenir"/>
                <a:ea typeface="Avenir"/>
                <a:cs typeface="Avenir"/>
                <a:sym typeface="Avenir"/>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7"/>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46" name="Google Shape;46;p7"/>
          <p:cNvPicPr preferRelativeResize="0"/>
          <p:nvPr/>
        </p:nvPicPr>
        <p:blipFill rotWithShape="1">
          <a:blip r:embed="rId2">
            <a:alphaModFix/>
          </a:blip>
          <a:srcRect b="0" l="0" r="0" t="0"/>
          <a:stretch/>
        </p:blipFill>
        <p:spPr>
          <a:xfrm>
            <a:off x="609600" y="6345233"/>
            <a:ext cx="10510931" cy="77000"/>
          </a:xfrm>
          <a:prstGeom prst="rect">
            <a:avLst/>
          </a:prstGeom>
          <a:noFill/>
          <a:ln>
            <a:noFill/>
          </a:ln>
        </p:spPr>
      </p:pic>
      <p:pic>
        <p:nvPicPr>
          <p:cNvPr id="47" name="Google Shape;47;p7"/>
          <p:cNvPicPr preferRelativeResize="0"/>
          <p:nvPr/>
        </p:nvPicPr>
        <p:blipFill rotWithShape="1">
          <a:blip r:embed="rId3">
            <a:alphaModFix/>
          </a:blip>
          <a:srcRect b="0" l="0" r="0" t="0"/>
          <a:stretch/>
        </p:blipFill>
        <p:spPr>
          <a:xfrm>
            <a:off x="0" y="6345225"/>
            <a:ext cx="477995" cy="5126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Only">
  <p:cSld name="Header Only">
    <p:spTree>
      <p:nvGrpSpPr>
        <p:cNvPr id="48" name="Shape 48"/>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p:spTree>
      <p:nvGrpSpPr>
        <p:cNvPr id="49" name="Shape 49"/>
        <p:cNvGrpSpPr/>
        <p:nvPr/>
      </p:nvGrpSpPr>
      <p:grpSpPr>
        <a:xfrm>
          <a:off x="0" y="0"/>
          <a:ext cx="0" cy="0"/>
          <a:chOff x="0" y="0"/>
          <a:chExt cx="0" cy="0"/>
        </a:xfrm>
      </p:grpSpPr>
      <p:sp>
        <p:nvSpPr>
          <p:cNvPr id="50" name="Google Shape;50;p9"/>
          <p:cNvSpPr txBox="1"/>
          <p:nvPr>
            <p:ph type="title"/>
          </p:nvPr>
        </p:nvSpPr>
        <p:spPr>
          <a:xfrm>
            <a:off x="838200" y="323556"/>
            <a:ext cx="10515600" cy="9192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Char char="●"/>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9"/>
          <p:cNvSpPr txBox="1"/>
          <p:nvPr>
            <p:ph idx="1" type="body"/>
          </p:nvPr>
        </p:nvSpPr>
        <p:spPr>
          <a:xfrm>
            <a:off x="838200" y="1454727"/>
            <a:ext cx="10515600" cy="5191200"/>
          </a:xfrm>
          <a:prstGeom prst="rect">
            <a:avLst/>
          </a:prstGeom>
          <a:noFill/>
          <a:ln>
            <a:noFill/>
          </a:ln>
        </p:spPr>
        <p:txBody>
          <a:bodyPr anchorCtr="0" anchor="t" bIns="45700" lIns="91425" spcFirstLastPara="1" rIns="91425" wrap="square" tIns="45700">
            <a:normAutofit/>
          </a:bodyPr>
          <a:lstStyle>
            <a:lvl1pPr indent="-350520" lvl="0" marL="457200" algn="l">
              <a:lnSpc>
                <a:spcPct val="90000"/>
              </a:lnSpc>
              <a:spcBef>
                <a:spcPts val="1000"/>
              </a:spcBef>
              <a:spcAft>
                <a:spcPts val="0"/>
              </a:spcAft>
              <a:buClr>
                <a:srgbClr val="37939B"/>
              </a:buClr>
              <a:buSzPts val="1920"/>
              <a:buFont typeface="Noto Sans Symbols"/>
              <a:buChar char="▪"/>
              <a:defRPr/>
            </a:lvl1pPr>
            <a:lvl2pPr indent="-355600" lvl="1" marL="914400" algn="l">
              <a:lnSpc>
                <a:spcPct val="90000"/>
              </a:lnSpc>
              <a:spcBef>
                <a:spcPts val="500"/>
              </a:spcBef>
              <a:spcAft>
                <a:spcPts val="0"/>
              </a:spcAft>
              <a:buClr>
                <a:srgbClr val="37939B"/>
              </a:buClr>
              <a:buSzPts val="2000"/>
              <a:buFont typeface="Noto Sans Symbols"/>
              <a:buChar char="▪"/>
              <a:defRPr/>
            </a:lvl2pPr>
            <a:lvl3pPr indent="-355600" lvl="2" marL="1371600" algn="l">
              <a:lnSpc>
                <a:spcPct val="90000"/>
              </a:lnSpc>
              <a:spcBef>
                <a:spcPts val="500"/>
              </a:spcBef>
              <a:spcAft>
                <a:spcPts val="0"/>
              </a:spcAft>
              <a:buClr>
                <a:srgbClr val="37939B"/>
              </a:buClr>
              <a:buSzPts val="2000"/>
              <a:buFont typeface="Noto Sans Symbols"/>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9"/>
          <p:cNvSpPr txBox="1"/>
          <p:nvPr>
            <p:ph idx="10" type="dt"/>
          </p:nvPr>
        </p:nvSpPr>
        <p:spPr>
          <a:xfrm>
            <a:off x="838200" y="6356350"/>
            <a:ext cx="2743200" cy="365100"/>
          </a:xfrm>
          <a:prstGeom prst="rect">
            <a:avLst/>
          </a:prstGeom>
          <a:noFill/>
          <a:ln>
            <a:noFill/>
          </a:ln>
        </p:spPr>
        <p:txBody>
          <a:bodyPr anchorCtr="0" anchor="t" bIns="45700" lIns="91425" spcFirstLastPara="1" rIns="91425" wrap="square" tIns="45700">
            <a:noAutofit/>
          </a:bodyPr>
          <a:lstStyle>
            <a:lvl1pPr lvl="0"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9"/>
          <p:cNvSpPr txBox="1"/>
          <p:nvPr>
            <p:ph idx="11" type="ftr"/>
          </p:nvPr>
        </p:nvSpPr>
        <p:spPr>
          <a:xfrm>
            <a:off x="4038600" y="6356350"/>
            <a:ext cx="4114800" cy="365100"/>
          </a:xfrm>
          <a:prstGeom prst="rect">
            <a:avLst/>
          </a:prstGeom>
          <a:noFill/>
          <a:ln>
            <a:noFill/>
          </a:ln>
        </p:spPr>
        <p:txBody>
          <a:bodyPr anchorCtr="0" anchor="t" bIns="45700" lIns="91425" spcFirstLastPara="1" rIns="91425" wrap="square" tIns="45700">
            <a:noAutofit/>
          </a:bodyPr>
          <a:lstStyle>
            <a:lvl1pPr lvl="0"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9.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0" Type="http://schemas.openxmlformats.org/officeDocument/2006/relationships/theme" Target="../theme/theme2.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idx="1" type="body"/>
          </p:nvPr>
        </p:nvSpPr>
        <p:spPr>
          <a:xfrm>
            <a:off x="646545" y="1600200"/>
            <a:ext cx="10991100" cy="4496100"/>
          </a:xfrm>
          <a:prstGeom prst="rect">
            <a:avLst/>
          </a:prstGeom>
          <a:noFill/>
          <a:ln>
            <a:noFill/>
          </a:ln>
        </p:spPr>
        <p:txBody>
          <a:bodyPr anchorCtr="0" anchor="t" bIns="121900" lIns="121900" spcFirstLastPara="1" rIns="121900" wrap="square" tIns="121900">
            <a:noAutofit/>
          </a:bodyPr>
          <a:lstStyle>
            <a:lvl1pPr indent="-228600" lvl="0" marL="457200" marR="0" algn="l">
              <a:lnSpc>
                <a:spcPct val="100000"/>
              </a:lnSpc>
              <a:spcBef>
                <a:spcPts val="600"/>
              </a:spcBef>
              <a:spcAft>
                <a:spcPts val="0"/>
              </a:spcAft>
              <a:buClr>
                <a:srgbClr val="C00000"/>
              </a:buClr>
              <a:buSzPts val="1900"/>
              <a:buFont typeface="Arial"/>
              <a:buNone/>
              <a:defRPr b="1" i="0" sz="2900" u="none" cap="none" strike="noStrike">
                <a:solidFill>
                  <a:srgbClr val="E0233B"/>
                </a:solidFill>
                <a:latin typeface="Calibri"/>
                <a:ea typeface="Calibri"/>
                <a:cs typeface="Calibri"/>
                <a:sym typeface="Calibri"/>
              </a:defRPr>
            </a:lvl1pPr>
            <a:lvl2pPr indent="-355600" lvl="1" marL="914400" marR="0" algn="l">
              <a:lnSpc>
                <a:spcPct val="100000"/>
              </a:lnSpc>
              <a:spcBef>
                <a:spcPts val="500"/>
              </a:spcBef>
              <a:spcAft>
                <a:spcPts val="0"/>
              </a:spcAft>
              <a:buClr>
                <a:srgbClr val="666666"/>
              </a:buClr>
              <a:buSzPts val="2000"/>
              <a:buFont typeface="Noto Sans Symbols"/>
              <a:buChar char="▪"/>
              <a:defRPr b="0" i="0" sz="2700" u="none" cap="none" strike="noStrike">
                <a:solidFill>
                  <a:srgbClr val="666666"/>
                </a:solidFill>
                <a:latin typeface="Calibri"/>
                <a:ea typeface="Calibri"/>
                <a:cs typeface="Calibri"/>
                <a:sym typeface="Calibri"/>
              </a:defRPr>
            </a:lvl2pPr>
            <a:lvl3pPr indent="-342900" lvl="2" marL="1371600" marR="0" algn="l">
              <a:lnSpc>
                <a:spcPct val="100000"/>
              </a:lnSpc>
              <a:spcBef>
                <a:spcPts val="500"/>
              </a:spcBef>
              <a:spcAft>
                <a:spcPts val="0"/>
              </a:spcAft>
              <a:buClr>
                <a:srgbClr val="666666"/>
              </a:buClr>
              <a:buSzPts val="1800"/>
              <a:buFont typeface="Arial"/>
              <a:buChar char="•"/>
              <a:defRPr b="0" i="0" sz="2400" u="none" cap="none" strike="noStrike">
                <a:solidFill>
                  <a:srgbClr val="666666"/>
                </a:solidFill>
                <a:latin typeface="Calibri"/>
                <a:ea typeface="Calibri"/>
                <a:cs typeface="Calibri"/>
                <a:sym typeface="Calibri"/>
              </a:defRPr>
            </a:lvl3pPr>
            <a:lvl4pPr indent="-330200" lvl="3" marL="1828800" marR="0" algn="l">
              <a:lnSpc>
                <a:spcPct val="100000"/>
              </a:lnSpc>
              <a:spcBef>
                <a:spcPts val="400"/>
              </a:spcBef>
              <a:spcAft>
                <a:spcPts val="0"/>
              </a:spcAft>
              <a:buClr>
                <a:srgbClr val="666666"/>
              </a:buClr>
              <a:buSzPts val="1600"/>
              <a:buFont typeface="Arial"/>
              <a:buChar char="–"/>
              <a:defRPr b="0" i="0" sz="2100" u="none" cap="none" strike="noStrike">
                <a:solidFill>
                  <a:srgbClr val="666666"/>
                </a:solidFill>
                <a:latin typeface="Calibri"/>
                <a:ea typeface="Calibri"/>
                <a:cs typeface="Calibri"/>
                <a:sym typeface="Calibri"/>
              </a:defRPr>
            </a:lvl4pPr>
            <a:lvl5pPr indent="-330200" lvl="4" marL="2286000" marR="0" algn="l">
              <a:lnSpc>
                <a:spcPct val="100000"/>
              </a:lnSpc>
              <a:spcBef>
                <a:spcPts val="400"/>
              </a:spcBef>
              <a:spcAft>
                <a:spcPts val="0"/>
              </a:spcAft>
              <a:buClr>
                <a:srgbClr val="666666"/>
              </a:buClr>
              <a:buSzPts val="1600"/>
              <a:buFont typeface="Arial"/>
              <a:buChar char="»"/>
              <a:defRPr b="0" i="0" sz="2100" u="none" cap="none" strike="noStrike">
                <a:solidFill>
                  <a:srgbClr val="666666"/>
                </a:solidFill>
                <a:latin typeface="Calibri"/>
                <a:ea typeface="Calibri"/>
                <a:cs typeface="Calibri"/>
                <a:sym typeface="Calibri"/>
              </a:defRPr>
            </a:lvl5pPr>
            <a:lvl6pPr indent="-400050" lvl="5" marL="2743200" marR="0" algn="l">
              <a:lnSpc>
                <a:spcPct val="100000"/>
              </a:lnSpc>
              <a:spcBef>
                <a:spcPts val="500"/>
              </a:spcBef>
              <a:spcAft>
                <a:spcPts val="0"/>
              </a:spcAft>
              <a:buClr>
                <a:srgbClr val="666666"/>
              </a:buClr>
              <a:buSzPts val="2700"/>
              <a:buFont typeface="Arial"/>
              <a:buChar char="•"/>
              <a:defRPr b="0" i="0" sz="2700" u="none" cap="none" strike="noStrike">
                <a:solidFill>
                  <a:srgbClr val="666666"/>
                </a:solidFill>
                <a:latin typeface="Calibri"/>
                <a:ea typeface="Calibri"/>
                <a:cs typeface="Calibri"/>
                <a:sym typeface="Calibri"/>
              </a:defRPr>
            </a:lvl6pPr>
            <a:lvl7pPr indent="-400050" lvl="6" marL="3200400" marR="0" algn="l">
              <a:lnSpc>
                <a:spcPct val="100000"/>
              </a:lnSpc>
              <a:spcBef>
                <a:spcPts val="500"/>
              </a:spcBef>
              <a:spcAft>
                <a:spcPts val="0"/>
              </a:spcAft>
              <a:buClr>
                <a:srgbClr val="666666"/>
              </a:buClr>
              <a:buSzPts val="2700"/>
              <a:buFont typeface="Arial"/>
              <a:buChar char="•"/>
              <a:defRPr b="0" i="0" sz="2700" u="none" cap="none" strike="noStrike">
                <a:solidFill>
                  <a:srgbClr val="666666"/>
                </a:solidFill>
                <a:latin typeface="Calibri"/>
                <a:ea typeface="Calibri"/>
                <a:cs typeface="Calibri"/>
                <a:sym typeface="Calibri"/>
              </a:defRPr>
            </a:lvl7pPr>
            <a:lvl8pPr indent="-400050" lvl="7" marL="3657600" marR="0" algn="l">
              <a:lnSpc>
                <a:spcPct val="100000"/>
              </a:lnSpc>
              <a:spcBef>
                <a:spcPts val="500"/>
              </a:spcBef>
              <a:spcAft>
                <a:spcPts val="0"/>
              </a:spcAft>
              <a:buClr>
                <a:srgbClr val="666666"/>
              </a:buClr>
              <a:buSzPts val="2700"/>
              <a:buFont typeface="Arial"/>
              <a:buChar char="•"/>
              <a:defRPr b="0" i="0" sz="2700" u="none" cap="none" strike="noStrike">
                <a:solidFill>
                  <a:srgbClr val="666666"/>
                </a:solidFill>
                <a:latin typeface="Calibri"/>
                <a:ea typeface="Calibri"/>
                <a:cs typeface="Calibri"/>
                <a:sym typeface="Calibri"/>
              </a:defRPr>
            </a:lvl8pPr>
            <a:lvl9pPr indent="-400050" lvl="8" marL="4114800" marR="0" algn="l">
              <a:lnSpc>
                <a:spcPct val="100000"/>
              </a:lnSpc>
              <a:spcBef>
                <a:spcPts val="500"/>
              </a:spcBef>
              <a:spcAft>
                <a:spcPts val="0"/>
              </a:spcAft>
              <a:buClr>
                <a:srgbClr val="666666"/>
              </a:buClr>
              <a:buSzPts val="2700"/>
              <a:buFont typeface="Arial"/>
              <a:buChar char="•"/>
              <a:defRPr b="0" i="0" sz="2700" u="none" cap="none" strike="noStrike">
                <a:solidFill>
                  <a:srgbClr val="666666"/>
                </a:solidFill>
                <a:latin typeface="Calibri"/>
                <a:ea typeface="Calibri"/>
                <a:cs typeface="Calibri"/>
                <a:sym typeface="Calibri"/>
              </a:defRPr>
            </a:lvl9pPr>
          </a:lstStyle>
          <a:p/>
        </p:txBody>
      </p:sp>
      <p:pic>
        <p:nvPicPr>
          <p:cNvPr id="11" name="Google Shape;11;p1"/>
          <p:cNvPicPr preferRelativeResize="0"/>
          <p:nvPr/>
        </p:nvPicPr>
        <p:blipFill rotWithShape="1">
          <a:blip r:embed="rId1">
            <a:alphaModFix/>
          </a:blip>
          <a:srcRect b="0" l="0" r="0" t="0"/>
          <a:stretch/>
        </p:blipFill>
        <p:spPr>
          <a:xfrm>
            <a:off x="609600" y="6345233"/>
            <a:ext cx="11028131" cy="77000"/>
          </a:xfrm>
          <a:prstGeom prst="rect">
            <a:avLst/>
          </a:prstGeom>
          <a:noFill/>
          <a:ln>
            <a:noFill/>
          </a:ln>
        </p:spPr>
      </p:pic>
      <p:sp>
        <p:nvSpPr>
          <p:cNvPr id="12" name="Google Shape;12;p1"/>
          <p:cNvSpPr txBox="1"/>
          <p:nvPr>
            <p:ph idx="12" type="sldNum"/>
          </p:nvPr>
        </p:nvSpPr>
        <p:spPr>
          <a:xfrm>
            <a:off x="9347200" y="6492784"/>
            <a:ext cx="2844900" cy="365100"/>
          </a:xfrm>
          <a:prstGeom prst="rect">
            <a:avLst/>
          </a:prstGeom>
          <a:noFill/>
          <a:ln>
            <a:noFill/>
          </a:ln>
        </p:spPr>
        <p:txBody>
          <a:bodyPr anchorCtr="0" anchor="ctr" bIns="60925" lIns="121900" spcFirstLastPara="1" rIns="121900" wrap="square" tIns="609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29.png"/><Relationship Id="rId6" Type="http://schemas.openxmlformats.org/officeDocument/2006/relationships/image" Target="../media/image22.png"/><Relationship Id="rId7" Type="http://schemas.openxmlformats.org/officeDocument/2006/relationships/image" Target="../media/image46.png"/><Relationship Id="rId8" Type="http://schemas.openxmlformats.org/officeDocument/2006/relationships/image" Target="../media/image3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1.jpg"/><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21.jpg"/><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1.jpg"/><Relationship Id="rId4"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21.jpg"/><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1.jpg"/><Relationship Id="rId4"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1.jpg"/><Relationship Id="rId4" Type="http://schemas.openxmlformats.org/officeDocument/2006/relationships/image" Target="../media/image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3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28.png"/><Relationship Id="rId6" Type="http://schemas.openxmlformats.org/officeDocument/2006/relationships/image" Target="../media/image26.png"/><Relationship Id="rId7" Type="http://schemas.openxmlformats.org/officeDocument/2006/relationships/image" Target="../media/image43.png"/><Relationship Id="rId8"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31.png"/><Relationship Id="rId6" Type="http://schemas.openxmlformats.org/officeDocument/2006/relationships/image" Target="../media/image32.jpg"/><Relationship Id="rId7" Type="http://schemas.openxmlformats.org/officeDocument/2006/relationships/hyperlink" Target="https://youtu.be/qp0HIF3SfI4?si=-M7SWWFWoJcH00_Z" TargetMode="External"/><Relationship Id="rId8" Type="http://schemas.openxmlformats.org/officeDocument/2006/relationships/image" Target="../media/image7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4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44.jpg"/><Relationship Id="rId6" Type="http://schemas.openxmlformats.org/officeDocument/2006/relationships/image" Target="../media/image34.png"/><Relationship Id="rId7" Type="http://schemas.openxmlformats.org/officeDocument/2006/relationships/image" Target="../media/image3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44.jpg"/><Relationship Id="rId4" Type="http://schemas.openxmlformats.org/officeDocument/2006/relationships/image" Target="../media/image34.png"/><Relationship Id="rId5" Type="http://schemas.openxmlformats.org/officeDocument/2006/relationships/image" Target="../media/image3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44.jpg"/><Relationship Id="rId4" Type="http://schemas.openxmlformats.org/officeDocument/2006/relationships/image" Target="../media/image34.png"/><Relationship Id="rId5" Type="http://schemas.openxmlformats.org/officeDocument/2006/relationships/image" Target="../media/image39.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41.jpg"/><Relationship Id="rId4" Type="http://schemas.openxmlformats.org/officeDocument/2006/relationships/image" Target="../media/image44.jpg"/><Relationship Id="rId5"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21.jpg"/><Relationship Id="rId4"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21.jpg"/><Relationship Id="rId4" Type="http://schemas.openxmlformats.org/officeDocument/2006/relationships/image" Target="../media/image9.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21.jpg"/><Relationship Id="rId4" Type="http://schemas.openxmlformats.org/officeDocument/2006/relationships/image" Target="../media/image9.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5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7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21.jpg"/><Relationship Id="rId4" Type="http://schemas.openxmlformats.org/officeDocument/2006/relationships/image" Target="../media/image9.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49.png"/><Relationship Id="rId6" Type="http://schemas.openxmlformats.org/officeDocument/2006/relationships/hyperlink" Target="https://www.secondcity.com/second-city-work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4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45.png"/><Relationship Id="rId6" Type="http://schemas.openxmlformats.org/officeDocument/2006/relationships/image" Target="../media/image4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45.png"/><Relationship Id="rId6" Type="http://schemas.openxmlformats.org/officeDocument/2006/relationships/image" Target="../media/image47.png"/><Relationship Id="rId7" Type="http://schemas.openxmlformats.org/officeDocument/2006/relationships/image" Target="../media/image5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5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23.png"/><Relationship Id="rId5" Type="http://schemas.openxmlformats.org/officeDocument/2006/relationships/image" Target="../media/image27.png"/><Relationship Id="rId6" Type="http://schemas.openxmlformats.org/officeDocument/2006/relationships/image" Target="../media/image1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62.png"/><Relationship Id="rId6" Type="http://schemas.openxmlformats.org/officeDocument/2006/relationships/image" Target="../media/image5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 Id="rId3" Type="http://schemas.openxmlformats.org/officeDocument/2006/relationships/image" Target="../media/image9.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69.png"/><Relationship Id="rId6" Type="http://schemas.openxmlformats.org/officeDocument/2006/relationships/image" Target="../media/image6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5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5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hyperlink" Target="https://nonprofit.linkedin.com/resource-hub#"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 Id="rId3" Type="http://schemas.openxmlformats.org/officeDocument/2006/relationships/image" Target="../media/image21.jpg"/><Relationship Id="rId4" Type="http://schemas.openxmlformats.org/officeDocument/2006/relationships/image" Target="../media/image9.jpg"/><Relationship Id="rId11" Type="http://schemas.openxmlformats.org/officeDocument/2006/relationships/image" Target="../media/image67.jpg"/><Relationship Id="rId10" Type="http://schemas.openxmlformats.org/officeDocument/2006/relationships/image" Target="../media/image57.jpg"/><Relationship Id="rId9" Type="http://schemas.openxmlformats.org/officeDocument/2006/relationships/hyperlink" Target="https://www.linkedin.com/company/steppenwolf-theatre-company" TargetMode="External"/><Relationship Id="rId5" Type="http://schemas.openxmlformats.org/officeDocument/2006/relationships/hyperlink" Target="https://www.linkedin.com/company/second-city-works" TargetMode="External"/><Relationship Id="rId6" Type="http://schemas.openxmlformats.org/officeDocument/2006/relationships/image" Target="../media/image64.jpg"/><Relationship Id="rId7" Type="http://schemas.openxmlformats.org/officeDocument/2006/relationships/hyperlink" Target="https://www.linkedin.com/company/the-moth" TargetMode="External"/><Relationship Id="rId8" Type="http://schemas.openxmlformats.org/officeDocument/2006/relationships/image" Target="../media/image60.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 Id="rId3" Type="http://schemas.openxmlformats.org/officeDocument/2006/relationships/image" Target="../media/image64.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 Id="rId3" Type="http://schemas.openxmlformats.org/officeDocument/2006/relationships/image" Target="../media/image70.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 Id="rId3" Type="http://schemas.openxmlformats.org/officeDocument/2006/relationships/image" Target="../media/image7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 Id="rId3" Type="http://schemas.openxmlformats.org/officeDocument/2006/relationships/image" Target="../media/image60.jpg"/><Relationship Id="rId4" Type="http://schemas.openxmlformats.org/officeDocument/2006/relationships/image" Target="../media/image57.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 Id="rId3" Type="http://schemas.openxmlformats.org/officeDocument/2006/relationships/image" Target="../media/image21.jpg"/><Relationship Id="rId4" Type="http://schemas.openxmlformats.org/officeDocument/2006/relationships/image" Target="../media/image9.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4.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6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 Id="rId3" Type="http://schemas.openxmlformats.org/officeDocument/2006/relationships/image" Target="../media/image9.jpg"/><Relationship Id="rId4" Type="http://schemas.openxmlformats.org/officeDocument/2006/relationships/image" Target="../media/image74.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7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 Id="rId3" Type="http://schemas.openxmlformats.org/officeDocument/2006/relationships/image" Target="../media/image21.jpg"/><Relationship Id="rId4" Type="http://schemas.openxmlformats.org/officeDocument/2006/relationships/image" Target="../media/image9.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 Id="rId3" Type="http://schemas.openxmlformats.org/officeDocument/2006/relationships/image" Target="../media/image21.jpg"/><Relationship Id="rId4" Type="http://schemas.openxmlformats.org/officeDocument/2006/relationships/image" Target="../media/image9.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6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0.png"/><Relationship Id="rId4" Type="http://schemas.openxmlformats.org/officeDocument/2006/relationships/image" Target="../media/image17.jpg"/><Relationship Id="rId5" Type="http://schemas.openxmlformats.org/officeDocument/2006/relationships/image" Target="../media/image19.png"/><Relationship Id="rId6" Type="http://schemas.openxmlformats.org/officeDocument/2006/relationships/image" Target="../media/image76.gif"/><Relationship Id="rId7" Type="http://schemas.openxmlformats.org/officeDocument/2006/relationships/image" Target="../media/image24.jpg"/><Relationship Id="rId8" Type="http://schemas.openxmlformats.org/officeDocument/2006/relationships/image" Target="../media/image16.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 Id="rId3" Type="http://schemas.openxmlformats.org/officeDocument/2006/relationships/image" Target="../media/image21.jpg"/><Relationship Id="rId4" Type="http://schemas.openxmlformats.org/officeDocument/2006/relationships/image" Target="../media/image9.jpg"/><Relationship Id="rId5" Type="http://schemas.openxmlformats.org/officeDocument/2006/relationships/image" Target="../media/image6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 Id="rId3" Type="http://schemas.openxmlformats.org/officeDocument/2006/relationships/image" Target="../media/image5.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 Id="rId3" Type="http://schemas.openxmlformats.org/officeDocument/2006/relationships/image" Target="../media/image9.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 Id="rId3" Type="http://schemas.openxmlformats.org/officeDocument/2006/relationships/image" Target="../media/image9.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4.xml"/><Relationship Id="rId3" Type="http://schemas.openxmlformats.org/officeDocument/2006/relationships/image" Target="../media/image21.jpg"/><Relationship Id="rId4" Type="http://schemas.openxmlformats.org/officeDocument/2006/relationships/image" Target="../media/image9.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 Id="rId3" Type="http://schemas.openxmlformats.org/officeDocument/2006/relationships/image" Target="../media/image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8.xml"/><Relationship Id="rId3" Type="http://schemas.openxmlformats.org/officeDocument/2006/relationships/image" Target="../media/image21.jpg"/><Relationship Id="rId4" Type="http://schemas.openxmlformats.org/officeDocument/2006/relationships/image" Target="../media/image9.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9.xml"/><Relationship Id="rId3" Type="http://schemas.openxmlformats.org/officeDocument/2006/relationships/image" Target="../media/image21.jp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 Id="rId3" Type="http://schemas.openxmlformats.org/officeDocument/2006/relationships/image" Target="../media/image9.jp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1.xml"/><Relationship Id="rId3" Type="http://schemas.openxmlformats.org/officeDocument/2006/relationships/image" Target="../media/image21.jpg"/><Relationship Id="rId4" Type="http://schemas.openxmlformats.org/officeDocument/2006/relationships/image" Target="../media/image9.jp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2.xml"/><Relationship Id="rId3" Type="http://schemas.openxmlformats.org/officeDocument/2006/relationships/image" Target="../media/image77.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3.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21.jpg"/><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0"/>
          <p:cNvSpPr txBox="1"/>
          <p:nvPr>
            <p:ph idx="12" type="sldNum"/>
          </p:nvPr>
        </p:nvSpPr>
        <p:spPr>
          <a:xfrm>
            <a:off x="9347200"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sp>
        <p:nvSpPr>
          <p:cNvPr id="60" name="Google Shape;60;p10"/>
          <p:cNvSpPr txBox="1"/>
          <p:nvPr/>
        </p:nvSpPr>
        <p:spPr>
          <a:xfrm>
            <a:off x="5692029" y="5257800"/>
            <a:ext cx="4415100" cy="914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2100"/>
              <a:buFont typeface="Arial"/>
              <a:buNone/>
            </a:pPr>
            <a:r>
              <a:rPr b="0" i="0" lang="en-US" sz="2500" u="none" cap="none" strike="noStrike">
                <a:solidFill>
                  <a:srgbClr val="434343"/>
                </a:solidFill>
                <a:latin typeface="Arial"/>
                <a:ea typeface="Arial"/>
                <a:cs typeface="Arial"/>
                <a:sym typeface="Arial"/>
              </a:rPr>
              <a:t>Strategic Marketing Project</a:t>
            </a:r>
            <a:endParaRPr b="0" i="0" sz="25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2100"/>
              <a:buFont typeface="Arial"/>
              <a:buNone/>
            </a:pPr>
            <a:r>
              <a:rPr lang="en-US" sz="2500">
                <a:solidFill>
                  <a:srgbClr val="434343"/>
                </a:solidFill>
              </a:rPr>
              <a:t>Final </a:t>
            </a:r>
            <a:r>
              <a:rPr b="0" i="0" lang="en-US" sz="2500" u="none" cap="none" strike="noStrike">
                <a:solidFill>
                  <a:srgbClr val="434343"/>
                </a:solidFill>
                <a:latin typeface="Arial"/>
                <a:ea typeface="Arial"/>
                <a:cs typeface="Arial"/>
                <a:sym typeface="Arial"/>
              </a:rPr>
              <a:t>Presentation </a:t>
            </a:r>
            <a:endParaRPr b="0" i="0" sz="25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2100"/>
              <a:buFont typeface="Arial"/>
              <a:buNone/>
            </a:pPr>
            <a:r>
              <a:rPr b="1" lang="en-US" sz="2500">
                <a:solidFill>
                  <a:srgbClr val="434343"/>
                </a:solidFill>
              </a:rPr>
              <a:t>July 16</a:t>
            </a:r>
            <a:r>
              <a:rPr b="1" i="0" lang="en-US" sz="2500" u="none" cap="none" strike="noStrike">
                <a:solidFill>
                  <a:srgbClr val="434343"/>
                </a:solidFill>
                <a:latin typeface="Arial"/>
                <a:ea typeface="Arial"/>
                <a:cs typeface="Arial"/>
                <a:sym typeface="Arial"/>
              </a:rPr>
              <a:t>, 2025</a:t>
            </a:r>
            <a:endParaRPr b="1" i="0" sz="2300" u="none" cap="none" strike="noStrike">
              <a:solidFill>
                <a:srgbClr val="434343"/>
              </a:solidFill>
              <a:latin typeface="Arial"/>
              <a:ea typeface="Arial"/>
              <a:cs typeface="Arial"/>
              <a:sym typeface="Arial"/>
            </a:endParaRPr>
          </a:p>
        </p:txBody>
      </p:sp>
      <p:sp>
        <p:nvSpPr>
          <p:cNvPr id="61" name="Google Shape;61;p10"/>
          <p:cNvSpPr/>
          <p:nvPr/>
        </p:nvSpPr>
        <p:spPr>
          <a:xfrm>
            <a:off x="3016267" y="4185233"/>
            <a:ext cx="5816100" cy="7167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p:txBody>
      </p:sp>
      <p:pic>
        <p:nvPicPr>
          <p:cNvPr id="62" name="Google Shape;62;p10"/>
          <p:cNvPicPr preferRelativeResize="0"/>
          <p:nvPr/>
        </p:nvPicPr>
        <p:blipFill rotWithShape="1">
          <a:blip r:embed="rId3">
            <a:alphaModFix/>
          </a:blip>
          <a:srcRect b="23483" l="0" r="0" t="0"/>
          <a:stretch/>
        </p:blipFill>
        <p:spPr>
          <a:xfrm>
            <a:off x="3944150" y="719600"/>
            <a:ext cx="7572450" cy="4002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graphicFrame>
        <p:nvGraphicFramePr>
          <p:cNvPr id="155" name="Google Shape;155;p19"/>
          <p:cNvGraphicFramePr/>
          <p:nvPr/>
        </p:nvGraphicFramePr>
        <p:xfrm>
          <a:off x="713250" y="1889925"/>
          <a:ext cx="3000000" cy="3000000"/>
        </p:xfrm>
        <a:graphic>
          <a:graphicData uri="http://schemas.openxmlformats.org/drawingml/2006/table">
            <a:tbl>
              <a:tblPr>
                <a:noFill/>
                <a:tableStyleId>{6D4CEA1D-96BF-4A89-B345-E2A02D9A5E74}</a:tableStyleId>
              </a:tblPr>
              <a:tblGrid>
                <a:gridCol w="1477500"/>
                <a:gridCol w="9288000"/>
              </a:tblGrid>
              <a:tr h="1093950">
                <a:tc>
                  <a:txBody>
                    <a:bodyPr/>
                    <a:lstStyle/>
                    <a:p>
                      <a:pPr indent="0" lvl="0" marL="0" rtl="0" algn="l">
                        <a:lnSpc>
                          <a:spcPct val="115000"/>
                        </a:lnSpc>
                        <a:spcBef>
                          <a:spcPts val="0"/>
                        </a:spcBef>
                        <a:spcAft>
                          <a:spcPts val="0"/>
                        </a:spcAft>
                        <a:buNone/>
                      </a:pPr>
                      <a:r>
                        <a:t/>
                      </a:r>
                      <a:endParaRPr sz="2000">
                        <a:solidFill>
                          <a:srgbClr val="434343"/>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US" sz="2000">
                          <a:solidFill>
                            <a:srgbClr val="434343"/>
                          </a:solidFill>
                        </a:rPr>
                        <a:t>Competitive - Primary Competitors start with significant name recognition, reach</a:t>
                      </a:r>
                      <a:endParaRPr sz="2000"/>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FF2CC"/>
                    </a:solidFill>
                  </a:tcPr>
                </a:tc>
              </a:tr>
              <a:tr h="1093950">
                <a:tc>
                  <a:txBody>
                    <a:bodyPr/>
                    <a:lstStyle/>
                    <a:p>
                      <a:pPr indent="0" lvl="0" marL="0" rtl="0" algn="l">
                        <a:lnSpc>
                          <a:spcPct val="115000"/>
                        </a:lnSpc>
                        <a:spcBef>
                          <a:spcPts val="0"/>
                        </a:spcBef>
                        <a:spcAft>
                          <a:spcPts val="0"/>
                        </a:spcAft>
                        <a:buNone/>
                      </a:pPr>
                      <a:r>
                        <a:t/>
                      </a:r>
                      <a:endParaRPr sz="2000">
                        <a:solidFill>
                          <a:srgbClr val="434343"/>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000">
                          <a:solidFill>
                            <a:srgbClr val="434343"/>
                          </a:solidFill>
                        </a:rPr>
                        <a:t>When experienced, the value of 2nd Story and StoryBuilds is self evident.  When, Where and How can prospective clients “sample” StoryBuilds?</a:t>
                      </a:r>
                      <a:endParaRPr sz="2000"/>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093950">
                <a:tc>
                  <a:txBody>
                    <a:bodyPr/>
                    <a:lstStyle/>
                    <a:p>
                      <a:pPr indent="0" lvl="0" marL="0" rtl="0" algn="l">
                        <a:lnSpc>
                          <a:spcPct val="115000"/>
                        </a:lnSpc>
                        <a:spcBef>
                          <a:spcPts val="0"/>
                        </a:spcBef>
                        <a:spcAft>
                          <a:spcPts val="0"/>
                        </a:spcAft>
                        <a:buNone/>
                      </a:pPr>
                      <a:r>
                        <a:t/>
                      </a:r>
                      <a:endParaRPr sz="2000">
                        <a:solidFill>
                          <a:srgbClr val="434343"/>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US" sz="2000">
                          <a:solidFill>
                            <a:srgbClr val="434343"/>
                          </a:solidFill>
                        </a:rPr>
                        <a:t>Linking hard skill set development with softer skills and culture will increase perceived value, sell-in.  Also, consider a “science” claim. </a:t>
                      </a:r>
                      <a:endParaRPr sz="2000"/>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FF2CC"/>
                    </a:solidFill>
                  </a:tcPr>
                </a:tc>
              </a:tr>
              <a:tr h="1093950">
                <a:tc>
                  <a:txBody>
                    <a:bodyPr/>
                    <a:lstStyle/>
                    <a:p>
                      <a:pPr indent="0" lvl="0" marL="0" rtl="0" algn="l">
                        <a:lnSpc>
                          <a:spcPct val="115000"/>
                        </a:lnSpc>
                        <a:spcBef>
                          <a:spcPts val="0"/>
                        </a:spcBef>
                        <a:spcAft>
                          <a:spcPts val="0"/>
                        </a:spcAft>
                        <a:buNone/>
                      </a:pPr>
                      <a:r>
                        <a:t/>
                      </a:r>
                      <a:endParaRPr sz="2000">
                        <a:solidFill>
                          <a:srgbClr val="434343"/>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000">
                          <a:solidFill>
                            <a:srgbClr val="434343"/>
                          </a:solidFill>
                        </a:rPr>
                        <a:t>There is a need to develop a consistent StoryBuilds “story,” both the elevator pitch and a fuller sales conversation.</a:t>
                      </a:r>
                      <a:endParaRPr sz="2000"/>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pic>
        <p:nvPicPr>
          <p:cNvPr id="156" name="Google Shape;156;p19"/>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157" name="Google Shape;157;p19"/>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158" name="Google Shape;158;p19"/>
          <p:cNvSpPr txBox="1"/>
          <p:nvPr/>
        </p:nvSpPr>
        <p:spPr>
          <a:xfrm>
            <a:off x="609600" y="58548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Key points: Discovery</a:t>
            </a:r>
            <a:endParaRPr b="0" i="0" sz="4000" u="none" cap="none" strike="noStrike">
              <a:solidFill>
                <a:srgbClr val="434343"/>
              </a:solidFill>
              <a:latin typeface="Arial"/>
              <a:ea typeface="Arial"/>
              <a:cs typeface="Arial"/>
              <a:sym typeface="Arial"/>
            </a:endParaRPr>
          </a:p>
        </p:txBody>
      </p:sp>
      <p:pic>
        <p:nvPicPr>
          <p:cNvPr id="159" name="Google Shape;159;p19"/>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160" name="Google Shape;160;p19"/>
          <p:cNvPicPr preferRelativeResize="0"/>
          <p:nvPr/>
        </p:nvPicPr>
        <p:blipFill rotWithShape="1">
          <a:blip r:embed="rId4">
            <a:alphaModFix/>
          </a:blip>
          <a:srcRect b="0" l="0" r="0" t="0"/>
          <a:stretch/>
        </p:blipFill>
        <p:spPr>
          <a:xfrm>
            <a:off x="609600" y="6426867"/>
            <a:ext cx="10765500" cy="27000"/>
          </a:xfrm>
          <a:prstGeom prst="rect">
            <a:avLst/>
          </a:prstGeom>
          <a:noFill/>
          <a:ln>
            <a:noFill/>
          </a:ln>
        </p:spPr>
      </p:pic>
      <p:pic>
        <p:nvPicPr>
          <p:cNvPr id="161" name="Google Shape;161;p19"/>
          <p:cNvPicPr preferRelativeResize="0"/>
          <p:nvPr/>
        </p:nvPicPr>
        <p:blipFill>
          <a:blip r:embed="rId5">
            <a:alphaModFix/>
          </a:blip>
          <a:stretch>
            <a:fillRect/>
          </a:stretch>
        </p:blipFill>
        <p:spPr>
          <a:xfrm>
            <a:off x="1068875" y="3131125"/>
            <a:ext cx="819737" cy="823725"/>
          </a:xfrm>
          <a:prstGeom prst="rect">
            <a:avLst/>
          </a:prstGeom>
          <a:noFill/>
          <a:ln>
            <a:noFill/>
          </a:ln>
        </p:spPr>
      </p:pic>
      <p:pic>
        <p:nvPicPr>
          <p:cNvPr id="162" name="Google Shape;162;p19"/>
          <p:cNvPicPr preferRelativeResize="0"/>
          <p:nvPr/>
        </p:nvPicPr>
        <p:blipFill>
          <a:blip r:embed="rId6">
            <a:alphaModFix/>
          </a:blip>
          <a:stretch>
            <a:fillRect/>
          </a:stretch>
        </p:blipFill>
        <p:spPr>
          <a:xfrm>
            <a:off x="916475" y="4192670"/>
            <a:ext cx="819750" cy="823727"/>
          </a:xfrm>
          <a:prstGeom prst="rect">
            <a:avLst/>
          </a:prstGeom>
          <a:noFill/>
          <a:ln>
            <a:noFill/>
          </a:ln>
        </p:spPr>
      </p:pic>
      <p:pic>
        <p:nvPicPr>
          <p:cNvPr id="163" name="Google Shape;163;p19"/>
          <p:cNvPicPr preferRelativeResize="0"/>
          <p:nvPr/>
        </p:nvPicPr>
        <p:blipFill rotWithShape="1">
          <a:blip r:embed="rId7">
            <a:alphaModFix/>
          </a:blip>
          <a:srcRect b="39659" l="28971" r="52651" t="36887"/>
          <a:stretch/>
        </p:blipFill>
        <p:spPr>
          <a:xfrm>
            <a:off x="841375" y="5247975"/>
            <a:ext cx="1047251" cy="940101"/>
          </a:xfrm>
          <a:prstGeom prst="rect">
            <a:avLst/>
          </a:prstGeom>
          <a:noFill/>
          <a:ln>
            <a:noFill/>
          </a:ln>
        </p:spPr>
      </p:pic>
      <p:pic>
        <p:nvPicPr>
          <p:cNvPr id="164" name="Google Shape;164;p19"/>
          <p:cNvPicPr preferRelativeResize="0"/>
          <p:nvPr/>
        </p:nvPicPr>
        <p:blipFill rotWithShape="1">
          <a:blip r:embed="rId8">
            <a:alphaModFix/>
          </a:blip>
          <a:srcRect b="49352" l="28541" r="56208" t="34520"/>
          <a:stretch/>
        </p:blipFill>
        <p:spPr>
          <a:xfrm rot="10800000">
            <a:off x="981463" y="2065265"/>
            <a:ext cx="689774" cy="729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20"/>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170" name="Google Shape;170;p20"/>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171" name="Google Shape;171;p20"/>
          <p:cNvSpPr txBox="1"/>
          <p:nvPr/>
        </p:nvSpPr>
        <p:spPr>
          <a:xfrm>
            <a:off x="609600" y="626901"/>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Revenue, Price Analysis for Competitors</a:t>
            </a:r>
            <a:endParaRPr b="0" i="0" sz="4000" u="none" cap="none" strike="noStrike">
              <a:solidFill>
                <a:srgbClr val="434343"/>
              </a:solidFill>
              <a:latin typeface="Arial"/>
              <a:ea typeface="Arial"/>
              <a:cs typeface="Arial"/>
              <a:sym typeface="Arial"/>
            </a:endParaRPr>
          </a:p>
        </p:txBody>
      </p:sp>
      <p:sp>
        <p:nvSpPr>
          <p:cNvPr id="172" name="Google Shape;172;p20"/>
          <p:cNvSpPr txBox="1"/>
          <p:nvPr/>
        </p:nvSpPr>
        <p:spPr>
          <a:xfrm>
            <a:off x="1288675" y="1770200"/>
            <a:ext cx="10086300" cy="4464900"/>
          </a:xfrm>
          <a:prstGeom prst="rect">
            <a:avLst/>
          </a:prstGeom>
          <a:noFill/>
          <a:ln>
            <a:noFill/>
          </a:ln>
        </p:spPr>
        <p:txBody>
          <a:bodyPr anchorCtr="0" anchor="t" bIns="0" lIns="0" spcFirstLastPara="1" rIns="0" wrap="square" tIns="0">
            <a:noAutofit/>
          </a:bodyPr>
          <a:lstStyle/>
          <a:p>
            <a:pPr indent="-431800" lvl="0" marL="609600" marR="0" rtl="0" algn="l">
              <a:lnSpc>
                <a:spcPct val="115000"/>
              </a:lnSpc>
              <a:spcBef>
                <a:spcPts val="0"/>
              </a:spcBef>
              <a:spcAft>
                <a:spcPts val="0"/>
              </a:spcAft>
              <a:buClr>
                <a:srgbClr val="434343"/>
              </a:buClr>
              <a:buSzPts val="2000"/>
              <a:buChar char="●"/>
            </a:pPr>
            <a:r>
              <a:rPr lang="en-US" sz="2000">
                <a:solidFill>
                  <a:srgbClr val="434343"/>
                </a:solidFill>
              </a:rPr>
              <a:t>In response to the question about how much of competitors' revenue is tied to training or storytelling services, Compass team c</a:t>
            </a:r>
            <a:r>
              <a:rPr lang="en-US" sz="2000">
                <a:solidFill>
                  <a:srgbClr val="434343"/>
                </a:solidFill>
              </a:rPr>
              <a:t>onducted a review of </a:t>
            </a:r>
            <a:r>
              <a:rPr lang="en-US" sz="2000">
                <a:solidFill>
                  <a:srgbClr val="434343"/>
                </a:solidFill>
              </a:rPr>
              <a:t>publicly available financial data — including IRS Form 990s, annual reports, and audited financials.</a:t>
            </a:r>
            <a:endParaRPr sz="2000">
              <a:solidFill>
                <a:srgbClr val="434343"/>
              </a:solidFill>
            </a:endParaRPr>
          </a:p>
          <a:p>
            <a:pPr indent="0" lvl="0" marL="457200" marR="0" rtl="0" algn="l">
              <a:lnSpc>
                <a:spcPct val="115000"/>
              </a:lnSpc>
              <a:spcBef>
                <a:spcPts val="0"/>
              </a:spcBef>
              <a:spcAft>
                <a:spcPts val="0"/>
              </a:spcAft>
              <a:buNone/>
            </a:pPr>
            <a:r>
              <a:t/>
            </a:r>
            <a:endParaRPr sz="2000">
              <a:solidFill>
                <a:srgbClr val="434343"/>
              </a:solidFill>
            </a:endParaRPr>
          </a:p>
          <a:p>
            <a:pPr indent="-431800" lvl="1" marL="1219200" marR="0" rtl="0" algn="l">
              <a:lnSpc>
                <a:spcPct val="115000"/>
              </a:lnSpc>
              <a:spcBef>
                <a:spcPts val="0"/>
              </a:spcBef>
              <a:spcAft>
                <a:spcPts val="0"/>
              </a:spcAft>
              <a:buClr>
                <a:srgbClr val="434343"/>
              </a:buClr>
              <a:buSzPts val="2000"/>
              <a:buChar char="○"/>
            </a:pPr>
            <a:r>
              <a:rPr lang="en-US" sz="2000">
                <a:solidFill>
                  <a:srgbClr val="434343"/>
                </a:solidFill>
              </a:rPr>
              <a:t>Among primary </a:t>
            </a:r>
            <a:r>
              <a:rPr lang="en-US" sz="2000">
                <a:solidFill>
                  <a:srgbClr val="434343"/>
                </a:solidFill>
              </a:rPr>
              <a:t>competitors</a:t>
            </a:r>
            <a:r>
              <a:rPr lang="en-US" sz="2000">
                <a:solidFill>
                  <a:srgbClr val="434343"/>
                </a:solidFill>
              </a:rPr>
              <a:t>, 2nd Story is the only one that publishes financials directly on its website with a distinct line for StoryBuilds-related revenue.</a:t>
            </a:r>
            <a:endParaRPr sz="2000">
              <a:solidFill>
                <a:srgbClr val="434343"/>
              </a:solidFill>
            </a:endParaRPr>
          </a:p>
          <a:p>
            <a:pPr indent="-431800" lvl="1" marL="1219200" rtl="0" algn="l">
              <a:lnSpc>
                <a:spcPct val="115000"/>
              </a:lnSpc>
              <a:spcBef>
                <a:spcPts val="0"/>
              </a:spcBef>
              <a:spcAft>
                <a:spcPts val="0"/>
              </a:spcAft>
              <a:buClr>
                <a:srgbClr val="434343"/>
              </a:buClr>
              <a:buSzPts val="2000"/>
              <a:buChar char="○"/>
            </a:pPr>
            <a:r>
              <a:rPr lang="en-US" sz="2000">
                <a:solidFill>
                  <a:srgbClr val="434343"/>
                </a:solidFill>
              </a:rPr>
              <a:t>Most competitors report total revenue only. Revenue from storytelling or corporate training is generally not reported as a distinct line item.</a:t>
            </a:r>
            <a:endParaRPr sz="2000">
              <a:solidFill>
                <a:srgbClr val="434343"/>
              </a:solidFill>
            </a:endParaRPr>
          </a:p>
          <a:p>
            <a:pPr indent="0" lvl="0" marL="457200" rtl="0" algn="l">
              <a:lnSpc>
                <a:spcPct val="115000"/>
              </a:lnSpc>
              <a:spcBef>
                <a:spcPts val="0"/>
              </a:spcBef>
              <a:spcAft>
                <a:spcPts val="0"/>
              </a:spcAft>
              <a:buNone/>
            </a:pPr>
            <a:r>
              <a:t/>
            </a:r>
            <a:endParaRPr sz="2000">
              <a:solidFill>
                <a:srgbClr val="434343"/>
              </a:solidFill>
            </a:endParaRPr>
          </a:p>
          <a:p>
            <a:pPr indent="-431800" lvl="0" marL="609600" rtl="0" algn="l">
              <a:lnSpc>
                <a:spcPct val="115000"/>
              </a:lnSpc>
              <a:spcBef>
                <a:spcPts val="0"/>
              </a:spcBef>
              <a:spcAft>
                <a:spcPts val="0"/>
              </a:spcAft>
              <a:buClr>
                <a:srgbClr val="434343"/>
              </a:buClr>
              <a:buSzPts val="2000"/>
              <a:buChar char="●"/>
            </a:pPr>
            <a:r>
              <a:rPr lang="en-US" sz="2000">
                <a:solidFill>
                  <a:srgbClr val="434343"/>
                </a:solidFill>
              </a:rPr>
              <a:t>P</a:t>
            </a:r>
            <a:r>
              <a:rPr lang="en-US" sz="2000">
                <a:solidFill>
                  <a:srgbClr val="434343"/>
                </a:solidFill>
              </a:rPr>
              <a:t>ricing for services not available on websites (all invite you to contact them for detail)</a:t>
            </a:r>
            <a:endParaRPr b="1" i="0" sz="2000" u="none" cap="none" strike="noStrike">
              <a:solidFill>
                <a:srgbClr val="434343"/>
              </a:solidFill>
              <a:latin typeface="Arial"/>
              <a:ea typeface="Arial"/>
              <a:cs typeface="Arial"/>
              <a:sym typeface="Arial"/>
            </a:endParaRPr>
          </a:p>
        </p:txBody>
      </p:sp>
      <p:pic>
        <p:nvPicPr>
          <p:cNvPr id="173" name="Google Shape;173;p20"/>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1"/>
          <p:cNvSpPr txBox="1"/>
          <p:nvPr/>
        </p:nvSpPr>
        <p:spPr>
          <a:xfrm>
            <a:off x="575050" y="1814650"/>
            <a:ext cx="10972800" cy="4998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rPr lang="en-US" sz="2400">
                <a:solidFill>
                  <a:srgbClr val="434343"/>
                </a:solidFill>
              </a:rPr>
              <a:t>B2B Marketing in Professional Services</a:t>
            </a:r>
            <a:endParaRPr sz="2400">
              <a:solidFill>
                <a:srgbClr val="434343"/>
              </a:solidFill>
            </a:endParaRPr>
          </a:p>
          <a:p>
            <a:pPr indent="0" lvl="0" marL="609600" rtl="0" algn="ctr">
              <a:lnSpc>
                <a:spcPct val="150000"/>
              </a:lnSpc>
              <a:spcBef>
                <a:spcPts val="0"/>
              </a:spcBef>
              <a:spcAft>
                <a:spcPts val="0"/>
              </a:spcAft>
              <a:buNone/>
            </a:pPr>
            <a:r>
              <a:t/>
            </a:r>
            <a:endParaRPr sz="2400">
              <a:solidFill>
                <a:srgbClr val="434343"/>
              </a:solidFill>
            </a:endParaRPr>
          </a:p>
          <a:p>
            <a:pPr indent="0" lvl="0" marL="609600" rtl="0" algn="ctr">
              <a:lnSpc>
                <a:spcPct val="122727"/>
              </a:lnSpc>
              <a:spcBef>
                <a:spcPts val="0"/>
              </a:spcBef>
              <a:spcAft>
                <a:spcPts val="0"/>
              </a:spcAft>
              <a:buNone/>
            </a:pPr>
            <a:r>
              <a:t/>
            </a:r>
            <a:endParaRPr sz="1800">
              <a:solidFill>
                <a:srgbClr val="434343"/>
              </a:solidFill>
            </a:endParaRPr>
          </a:p>
          <a:p>
            <a:pPr indent="0" lvl="0" marL="609600" rtl="0" algn="ctr">
              <a:spcBef>
                <a:spcPts val="0"/>
              </a:spcBef>
              <a:spcAft>
                <a:spcPts val="0"/>
              </a:spcAft>
              <a:buNone/>
            </a:pPr>
            <a:r>
              <a:t/>
            </a:r>
            <a:endParaRPr sz="1600">
              <a:solidFill>
                <a:schemeClr val="dk1"/>
              </a:solidFill>
            </a:endParaRPr>
          </a:p>
          <a:p>
            <a:pPr indent="0" lvl="0" marL="609600" rtl="0" algn="ctr">
              <a:spcBef>
                <a:spcPts val="0"/>
              </a:spcBef>
              <a:spcAft>
                <a:spcPts val="0"/>
              </a:spcAft>
              <a:buNone/>
            </a:pPr>
            <a:r>
              <a:t/>
            </a:r>
            <a:endParaRPr sz="1600">
              <a:solidFill>
                <a:schemeClr val="dk1"/>
              </a:solidFill>
            </a:endParaRPr>
          </a:p>
          <a:p>
            <a:pPr indent="0" lvl="0" marL="609600" marR="0" rtl="0" algn="ctr">
              <a:lnSpc>
                <a:spcPct val="150000"/>
              </a:lnSpc>
              <a:spcBef>
                <a:spcPts val="0"/>
              </a:spcBef>
              <a:spcAft>
                <a:spcPts val="0"/>
              </a:spcAft>
              <a:buNone/>
            </a:pPr>
            <a:r>
              <a:t/>
            </a:r>
            <a:endParaRPr sz="1800">
              <a:solidFill>
                <a:srgbClr val="434343"/>
              </a:solidFill>
            </a:endParaRPr>
          </a:p>
          <a:p>
            <a:pPr indent="0" lvl="0" marL="0" marR="0" rtl="0" algn="ctr">
              <a:lnSpc>
                <a:spcPct val="150000"/>
              </a:lnSpc>
              <a:spcBef>
                <a:spcPts val="0"/>
              </a:spcBef>
              <a:spcAft>
                <a:spcPts val="0"/>
              </a:spcAft>
              <a:buClr>
                <a:srgbClr val="000000"/>
              </a:buClr>
              <a:buSzPts val="1900"/>
              <a:buFont typeface="Arial"/>
              <a:buNone/>
            </a:pPr>
            <a:r>
              <a:t/>
            </a:r>
            <a:endParaRPr i="0" sz="1200" u="none" cap="none" strike="noStrike">
              <a:solidFill>
                <a:srgbClr val="434343"/>
              </a:solidFill>
            </a:endParaRPr>
          </a:p>
        </p:txBody>
      </p:sp>
      <p:pic>
        <p:nvPicPr>
          <p:cNvPr id="179" name="Google Shape;179;p21"/>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180" name="Google Shape;180;p21"/>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181" name="Google Shape;181;p21"/>
          <p:cNvSpPr txBox="1"/>
          <p:nvPr/>
        </p:nvSpPr>
        <p:spPr>
          <a:xfrm>
            <a:off x="609600" y="509288"/>
            <a:ext cx="10972800" cy="11433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dk1"/>
              </a:buClr>
              <a:buSzPts val="5600"/>
              <a:buFont typeface="Arial"/>
              <a:buNone/>
            </a:pPr>
            <a:r>
              <a:rPr lang="en-US" sz="3200">
                <a:solidFill>
                  <a:srgbClr val="434343"/>
                </a:solidFill>
              </a:rPr>
              <a:t>StoryBuilds Audience and Proposition are B2B, not B2C, sell</a:t>
            </a:r>
            <a:endParaRPr b="0" i="0" sz="3200" u="none" cap="none" strike="noStrike">
              <a:solidFill>
                <a:srgbClr val="434343"/>
              </a:solidFill>
              <a:latin typeface="Arial"/>
              <a:ea typeface="Arial"/>
              <a:cs typeface="Arial"/>
              <a:sym typeface="Arial"/>
            </a:endParaRPr>
          </a:p>
        </p:txBody>
      </p:sp>
      <p:pic>
        <p:nvPicPr>
          <p:cNvPr id="182" name="Google Shape;182;p21"/>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graphicFrame>
        <p:nvGraphicFramePr>
          <p:cNvPr id="183" name="Google Shape;183;p21"/>
          <p:cNvGraphicFramePr/>
          <p:nvPr/>
        </p:nvGraphicFramePr>
        <p:xfrm>
          <a:off x="2080838" y="2305800"/>
          <a:ext cx="3000000" cy="3000000"/>
        </p:xfrm>
        <a:graphic>
          <a:graphicData uri="http://schemas.openxmlformats.org/drawingml/2006/table">
            <a:tbl>
              <a:tblPr>
                <a:noFill/>
                <a:tableStyleId>{6D4CEA1D-96BF-4A89-B345-E2A02D9A5E74}</a:tableStyleId>
              </a:tblPr>
              <a:tblGrid>
                <a:gridCol w="2281125"/>
                <a:gridCol w="5749200"/>
              </a:tblGrid>
              <a:tr h="435000">
                <a:tc>
                  <a:txBody>
                    <a:bodyPr/>
                    <a:lstStyle/>
                    <a:p>
                      <a:pPr indent="0" lvl="0" marL="0" rtl="0" algn="l">
                        <a:spcBef>
                          <a:spcPts val="0"/>
                        </a:spcBef>
                        <a:spcAft>
                          <a:spcPts val="0"/>
                        </a:spcAft>
                        <a:buNone/>
                      </a:pPr>
                      <a:r>
                        <a:rPr lang="en-US" sz="1700"/>
                        <a:t>Category</a:t>
                      </a:r>
                      <a:endParaRPr sz="1700"/>
                    </a:p>
                  </a:txBody>
                  <a:tcPr marT="91425" marB="91425" marR="91425" marL="91425">
                    <a:solidFill>
                      <a:srgbClr val="FFD350"/>
                    </a:solidFill>
                  </a:tcPr>
                </a:tc>
                <a:tc>
                  <a:txBody>
                    <a:bodyPr/>
                    <a:lstStyle/>
                    <a:p>
                      <a:pPr indent="0" lvl="0" marL="0" rtl="0" algn="l">
                        <a:spcBef>
                          <a:spcPts val="0"/>
                        </a:spcBef>
                        <a:spcAft>
                          <a:spcPts val="0"/>
                        </a:spcAft>
                        <a:buNone/>
                      </a:pPr>
                      <a:r>
                        <a:rPr lang="en-US" sz="1700"/>
                        <a:t>B2B Professional Services (consulting, training)</a:t>
                      </a:r>
                      <a:endParaRPr sz="1700"/>
                    </a:p>
                  </a:txBody>
                  <a:tcPr marT="91425" marB="91425" marR="91425" marL="91425">
                    <a:solidFill>
                      <a:srgbClr val="FFD350"/>
                    </a:solidFill>
                  </a:tcPr>
                </a:tc>
              </a:tr>
              <a:tr h="435000">
                <a:tc>
                  <a:txBody>
                    <a:bodyPr/>
                    <a:lstStyle/>
                    <a:p>
                      <a:pPr indent="0" lvl="0" marL="0" rtl="0" algn="l">
                        <a:spcBef>
                          <a:spcPts val="0"/>
                        </a:spcBef>
                        <a:spcAft>
                          <a:spcPts val="0"/>
                        </a:spcAft>
                        <a:buNone/>
                      </a:pPr>
                      <a:r>
                        <a:rPr lang="en-US" sz="1700"/>
                        <a:t>Target Audience</a:t>
                      </a:r>
                      <a:endParaRPr sz="1700"/>
                    </a:p>
                  </a:txBody>
                  <a:tcPr marT="91425" marB="91425" marR="91425" marL="91425"/>
                </a:tc>
                <a:tc>
                  <a:txBody>
                    <a:bodyPr/>
                    <a:lstStyle/>
                    <a:p>
                      <a:pPr indent="0" lvl="0" marL="0" rtl="0" algn="l">
                        <a:spcBef>
                          <a:spcPts val="0"/>
                        </a:spcBef>
                        <a:spcAft>
                          <a:spcPts val="0"/>
                        </a:spcAft>
                        <a:buNone/>
                      </a:pPr>
                      <a:r>
                        <a:rPr lang="en-US" sz="1700"/>
                        <a:t>Organizations or teams needing services</a:t>
                      </a:r>
                      <a:endParaRPr sz="1700"/>
                    </a:p>
                  </a:txBody>
                  <a:tcPr marT="91425" marB="91425" marR="91425" marL="91425"/>
                </a:tc>
              </a:tr>
              <a:tr h="435000">
                <a:tc>
                  <a:txBody>
                    <a:bodyPr/>
                    <a:lstStyle/>
                    <a:p>
                      <a:pPr indent="0" lvl="0" marL="0" rtl="0" algn="l">
                        <a:spcBef>
                          <a:spcPts val="0"/>
                        </a:spcBef>
                        <a:spcAft>
                          <a:spcPts val="0"/>
                        </a:spcAft>
                        <a:buNone/>
                      </a:pPr>
                      <a:r>
                        <a:rPr lang="en-US" sz="1700"/>
                        <a:t>Decision Process</a:t>
                      </a:r>
                      <a:endParaRPr sz="1700"/>
                    </a:p>
                  </a:txBody>
                  <a:tcPr marT="91425" marB="91425" marR="91425" marL="91425"/>
                </a:tc>
                <a:tc>
                  <a:txBody>
                    <a:bodyPr/>
                    <a:lstStyle/>
                    <a:p>
                      <a:pPr indent="0" lvl="0" marL="0" rtl="0" algn="l">
                        <a:spcBef>
                          <a:spcPts val="0"/>
                        </a:spcBef>
                        <a:spcAft>
                          <a:spcPts val="0"/>
                        </a:spcAft>
                        <a:buNone/>
                      </a:pPr>
                      <a:r>
                        <a:rPr lang="en-US" sz="1700"/>
                        <a:t>Strategic, committee-based, ROI-driven</a:t>
                      </a:r>
                      <a:endParaRPr sz="1700"/>
                    </a:p>
                  </a:txBody>
                  <a:tcPr marT="91425" marB="91425" marR="91425" marL="91425"/>
                </a:tc>
              </a:tr>
              <a:tr h="435000">
                <a:tc>
                  <a:txBody>
                    <a:bodyPr/>
                    <a:lstStyle/>
                    <a:p>
                      <a:pPr indent="0" lvl="0" marL="0" rtl="0" algn="l">
                        <a:spcBef>
                          <a:spcPts val="0"/>
                        </a:spcBef>
                        <a:spcAft>
                          <a:spcPts val="0"/>
                        </a:spcAft>
                        <a:buNone/>
                      </a:pPr>
                      <a:r>
                        <a:rPr lang="en-US" sz="1700"/>
                        <a:t>Motivation</a:t>
                      </a:r>
                      <a:endParaRPr sz="1700"/>
                    </a:p>
                  </a:txBody>
                  <a:tcPr marT="91425" marB="91425" marR="91425" marL="91425"/>
                </a:tc>
                <a:tc>
                  <a:txBody>
                    <a:bodyPr/>
                    <a:lstStyle/>
                    <a:p>
                      <a:pPr indent="0" lvl="0" marL="0" rtl="0" algn="l">
                        <a:spcBef>
                          <a:spcPts val="0"/>
                        </a:spcBef>
                        <a:spcAft>
                          <a:spcPts val="0"/>
                        </a:spcAft>
                        <a:buNone/>
                      </a:pPr>
                      <a:r>
                        <a:rPr lang="en-US" sz="1700"/>
                        <a:t>Business outcomes, compliance, culture</a:t>
                      </a:r>
                      <a:endParaRPr sz="1700"/>
                    </a:p>
                  </a:txBody>
                  <a:tcPr marT="91425" marB="91425" marR="91425" marL="91425"/>
                </a:tc>
              </a:tr>
              <a:tr h="435000">
                <a:tc>
                  <a:txBody>
                    <a:bodyPr/>
                    <a:lstStyle/>
                    <a:p>
                      <a:pPr indent="0" lvl="0" marL="0" rtl="0" algn="l">
                        <a:spcBef>
                          <a:spcPts val="0"/>
                        </a:spcBef>
                        <a:spcAft>
                          <a:spcPts val="0"/>
                        </a:spcAft>
                        <a:buNone/>
                      </a:pPr>
                      <a:r>
                        <a:rPr lang="en-US" sz="1700"/>
                        <a:t>Sales Cycle</a:t>
                      </a:r>
                      <a:endParaRPr sz="1700"/>
                    </a:p>
                  </a:txBody>
                  <a:tcPr marT="91425" marB="91425" marR="91425" marL="91425"/>
                </a:tc>
                <a:tc>
                  <a:txBody>
                    <a:bodyPr/>
                    <a:lstStyle/>
                    <a:p>
                      <a:pPr indent="0" lvl="0" marL="0" rtl="0" algn="l">
                        <a:spcBef>
                          <a:spcPts val="0"/>
                        </a:spcBef>
                        <a:spcAft>
                          <a:spcPts val="0"/>
                        </a:spcAft>
                        <a:buNone/>
                      </a:pPr>
                      <a:r>
                        <a:rPr lang="en-US" sz="1700"/>
                        <a:t>Long - proposals, demos, approvals</a:t>
                      </a:r>
                      <a:endParaRPr sz="1700"/>
                    </a:p>
                  </a:txBody>
                  <a:tcPr marT="91425" marB="91425" marR="91425" marL="91425"/>
                </a:tc>
              </a:tr>
              <a:tr h="435000">
                <a:tc>
                  <a:txBody>
                    <a:bodyPr/>
                    <a:lstStyle/>
                    <a:p>
                      <a:pPr indent="0" lvl="0" marL="0" rtl="0" algn="l">
                        <a:spcBef>
                          <a:spcPts val="0"/>
                        </a:spcBef>
                        <a:spcAft>
                          <a:spcPts val="0"/>
                        </a:spcAft>
                        <a:buNone/>
                      </a:pPr>
                      <a:r>
                        <a:rPr lang="en-US" sz="1700"/>
                        <a:t>Tone</a:t>
                      </a:r>
                      <a:endParaRPr sz="1700"/>
                    </a:p>
                  </a:txBody>
                  <a:tcPr marT="91425" marB="91425" marR="91425" marL="91425"/>
                </a:tc>
                <a:tc>
                  <a:txBody>
                    <a:bodyPr/>
                    <a:lstStyle/>
                    <a:p>
                      <a:pPr indent="0" lvl="0" marL="0" rtl="0" algn="l">
                        <a:spcBef>
                          <a:spcPts val="0"/>
                        </a:spcBef>
                        <a:spcAft>
                          <a:spcPts val="0"/>
                        </a:spcAft>
                        <a:buNone/>
                      </a:pPr>
                      <a:r>
                        <a:rPr lang="en-US" sz="1700"/>
                        <a:t>Professional, authoritative, supportive</a:t>
                      </a:r>
                      <a:endParaRPr sz="1700"/>
                    </a:p>
                  </a:txBody>
                  <a:tcPr marT="91425" marB="91425" marR="91425" marL="91425"/>
                </a:tc>
              </a:tr>
              <a:tr h="435000">
                <a:tc>
                  <a:txBody>
                    <a:bodyPr/>
                    <a:lstStyle/>
                    <a:p>
                      <a:pPr indent="0" lvl="0" marL="0" rtl="0" algn="l">
                        <a:spcBef>
                          <a:spcPts val="0"/>
                        </a:spcBef>
                        <a:spcAft>
                          <a:spcPts val="0"/>
                        </a:spcAft>
                        <a:buNone/>
                      </a:pPr>
                      <a:r>
                        <a:rPr lang="en-US" sz="1700"/>
                        <a:t>Channels</a:t>
                      </a:r>
                      <a:endParaRPr sz="1700"/>
                    </a:p>
                  </a:txBody>
                  <a:tcPr marT="91425" marB="91425" marR="91425" marL="91425"/>
                </a:tc>
                <a:tc>
                  <a:txBody>
                    <a:bodyPr/>
                    <a:lstStyle/>
                    <a:p>
                      <a:pPr indent="0" lvl="0" marL="0" rtl="0" algn="l">
                        <a:spcBef>
                          <a:spcPts val="0"/>
                        </a:spcBef>
                        <a:spcAft>
                          <a:spcPts val="0"/>
                        </a:spcAft>
                        <a:buNone/>
                      </a:pPr>
                      <a:r>
                        <a:rPr lang="en-US" sz="1700"/>
                        <a:t>LinkedIn, referrals, direct outreach</a:t>
                      </a:r>
                      <a:endParaRPr sz="1700"/>
                    </a:p>
                  </a:txBody>
                  <a:tcPr marT="91425" marB="91425" marR="91425" marL="91425"/>
                </a:tc>
              </a:tr>
              <a:tr h="435000">
                <a:tc>
                  <a:txBody>
                    <a:bodyPr/>
                    <a:lstStyle/>
                    <a:p>
                      <a:pPr indent="0" lvl="0" marL="0" rtl="0" algn="l">
                        <a:spcBef>
                          <a:spcPts val="0"/>
                        </a:spcBef>
                        <a:spcAft>
                          <a:spcPts val="0"/>
                        </a:spcAft>
                        <a:buNone/>
                      </a:pPr>
                      <a:r>
                        <a:rPr lang="en-US" sz="1700"/>
                        <a:t>Content Strategy</a:t>
                      </a:r>
                      <a:endParaRPr sz="1700"/>
                    </a:p>
                  </a:txBody>
                  <a:tcPr marT="91425" marB="91425" marR="91425" marL="91425"/>
                </a:tc>
                <a:tc>
                  <a:txBody>
                    <a:bodyPr/>
                    <a:lstStyle/>
                    <a:p>
                      <a:pPr indent="0" lvl="0" marL="0" rtl="0" algn="l">
                        <a:spcBef>
                          <a:spcPts val="0"/>
                        </a:spcBef>
                        <a:spcAft>
                          <a:spcPts val="0"/>
                        </a:spcAft>
                        <a:buNone/>
                      </a:pPr>
                      <a:r>
                        <a:rPr lang="en-US" sz="1700"/>
                        <a:t>Case studies, white papers, webinars</a:t>
                      </a:r>
                      <a:endParaRPr sz="1700"/>
                    </a:p>
                  </a:txBody>
                  <a:tcPr marT="91425" marB="91425" marR="91425" marL="91425"/>
                </a:tc>
              </a:tr>
              <a:tr h="435000">
                <a:tc>
                  <a:txBody>
                    <a:bodyPr/>
                    <a:lstStyle/>
                    <a:p>
                      <a:pPr indent="0" lvl="0" marL="0" rtl="0" algn="l">
                        <a:spcBef>
                          <a:spcPts val="0"/>
                        </a:spcBef>
                        <a:spcAft>
                          <a:spcPts val="0"/>
                        </a:spcAft>
                        <a:buNone/>
                      </a:pPr>
                      <a:r>
                        <a:rPr lang="en-US" sz="1700"/>
                        <a:t>Pricing Focus</a:t>
                      </a:r>
                      <a:endParaRPr sz="1700"/>
                    </a:p>
                  </a:txBody>
                  <a:tcPr marT="91425" marB="91425" marR="91425" marL="91425"/>
                </a:tc>
                <a:tc>
                  <a:txBody>
                    <a:bodyPr/>
                    <a:lstStyle/>
                    <a:p>
                      <a:pPr indent="0" lvl="0" marL="0" rtl="0" algn="l">
                        <a:spcBef>
                          <a:spcPts val="0"/>
                        </a:spcBef>
                        <a:spcAft>
                          <a:spcPts val="0"/>
                        </a:spcAft>
                        <a:buNone/>
                      </a:pPr>
                      <a:r>
                        <a:rPr lang="en-US" sz="1700"/>
                        <a:t>ROI, impact justification, custom pricing</a:t>
                      </a:r>
                      <a:endParaRPr sz="1700"/>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22"/>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189" name="Google Shape;189;p22"/>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190" name="Google Shape;190;p22"/>
          <p:cNvSpPr txBox="1"/>
          <p:nvPr/>
        </p:nvSpPr>
        <p:spPr>
          <a:xfrm>
            <a:off x="609600" y="50928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3400">
                <a:solidFill>
                  <a:srgbClr val="434343"/>
                </a:solidFill>
              </a:rPr>
              <a:t>Stakeholders re: 2nd Story &amp; StoryBuilds past marketing</a:t>
            </a:r>
            <a:r>
              <a:rPr lang="en-US" sz="3400">
                <a:solidFill>
                  <a:srgbClr val="434343"/>
                </a:solidFill>
              </a:rPr>
              <a:t> </a:t>
            </a:r>
            <a:endParaRPr b="0" i="0" sz="3400" u="none" cap="none" strike="noStrike">
              <a:solidFill>
                <a:srgbClr val="434343"/>
              </a:solidFill>
              <a:latin typeface="Arial"/>
              <a:ea typeface="Arial"/>
              <a:cs typeface="Arial"/>
              <a:sym typeface="Arial"/>
            </a:endParaRPr>
          </a:p>
        </p:txBody>
      </p:sp>
      <p:sp>
        <p:nvSpPr>
          <p:cNvPr id="191" name="Google Shape;191;p22"/>
          <p:cNvSpPr txBox="1"/>
          <p:nvPr/>
        </p:nvSpPr>
        <p:spPr>
          <a:xfrm>
            <a:off x="609600" y="1666550"/>
            <a:ext cx="11520900" cy="46137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2000">
                <a:solidFill>
                  <a:srgbClr val="434343"/>
                </a:solidFill>
              </a:rPr>
              <a:t>Themes:</a:t>
            </a:r>
            <a:endParaRPr sz="2000">
              <a:solidFill>
                <a:srgbClr val="434343"/>
              </a:solidFill>
            </a:endParaRPr>
          </a:p>
          <a:p>
            <a:pPr indent="0" lvl="0" marL="0" rtl="0" algn="l">
              <a:lnSpc>
                <a:spcPct val="115000"/>
              </a:lnSpc>
              <a:spcBef>
                <a:spcPts val="0"/>
              </a:spcBef>
              <a:spcAft>
                <a:spcPts val="0"/>
              </a:spcAft>
              <a:buNone/>
            </a:pPr>
            <a:r>
              <a:rPr lang="en-US" sz="4600">
                <a:solidFill>
                  <a:schemeClr val="dk1"/>
                </a:solidFill>
              </a:rPr>
              <a:t>📢 </a:t>
            </a:r>
            <a:r>
              <a:rPr lang="en-US" sz="3000">
                <a:solidFill>
                  <a:srgbClr val="434343"/>
                </a:solidFill>
              </a:rPr>
              <a:t>WOM, personal referrals, advocates in sector, board</a:t>
            </a:r>
            <a:endParaRPr sz="3000">
              <a:solidFill>
                <a:srgbClr val="434343"/>
              </a:solidFill>
            </a:endParaRPr>
          </a:p>
          <a:p>
            <a:pPr indent="0" lvl="0" marL="0" rtl="0" algn="l">
              <a:lnSpc>
                <a:spcPct val="115000"/>
              </a:lnSpc>
              <a:spcBef>
                <a:spcPts val="0"/>
              </a:spcBef>
              <a:spcAft>
                <a:spcPts val="0"/>
              </a:spcAft>
              <a:buNone/>
            </a:pPr>
            <a:r>
              <a:rPr lang="en-US" sz="4600">
                <a:solidFill>
                  <a:schemeClr val="dk1"/>
                </a:solidFill>
              </a:rPr>
              <a:t> 🧠 </a:t>
            </a:r>
            <a:r>
              <a:rPr lang="en-US" sz="3000">
                <a:solidFill>
                  <a:srgbClr val="434343"/>
                </a:solidFill>
              </a:rPr>
              <a:t>Personal experience</a:t>
            </a:r>
            <a:endParaRPr sz="3000">
              <a:solidFill>
                <a:srgbClr val="434343"/>
              </a:solidFill>
            </a:endParaRPr>
          </a:p>
          <a:p>
            <a:pPr indent="0" lvl="0" marL="0" rtl="0" algn="l">
              <a:lnSpc>
                <a:spcPct val="115000"/>
              </a:lnSpc>
              <a:spcBef>
                <a:spcPts val="0"/>
              </a:spcBef>
              <a:spcAft>
                <a:spcPts val="0"/>
              </a:spcAft>
              <a:buNone/>
            </a:pPr>
            <a:r>
              <a:rPr lang="en-US" sz="4600">
                <a:solidFill>
                  <a:schemeClr val="dk1"/>
                </a:solidFill>
              </a:rPr>
              <a:t> 🎤 </a:t>
            </a:r>
            <a:r>
              <a:rPr lang="en-US" sz="3000">
                <a:solidFill>
                  <a:srgbClr val="434343"/>
                </a:solidFill>
              </a:rPr>
              <a:t>Conferences</a:t>
            </a:r>
            <a:endParaRPr sz="3000">
              <a:solidFill>
                <a:srgbClr val="434343"/>
              </a:solidFill>
            </a:endParaRPr>
          </a:p>
          <a:p>
            <a:pPr indent="0" lvl="0" marL="0" rtl="0" algn="l">
              <a:lnSpc>
                <a:spcPct val="115000"/>
              </a:lnSpc>
              <a:spcBef>
                <a:spcPts val="0"/>
              </a:spcBef>
              <a:spcAft>
                <a:spcPts val="0"/>
              </a:spcAft>
              <a:buNone/>
            </a:pPr>
            <a:r>
              <a:rPr lang="en-US" sz="4600">
                <a:solidFill>
                  <a:schemeClr val="dk1"/>
                </a:solidFill>
              </a:rPr>
              <a:t> 📉</a:t>
            </a:r>
            <a:r>
              <a:rPr lang="en-US" sz="3000">
                <a:solidFill>
                  <a:schemeClr val="dk1"/>
                </a:solidFill>
              </a:rPr>
              <a:t> </a:t>
            </a:r>
            <a:r>
              <a:rPr lang="en-US" sz="3000">
                <a:solidFill>
                  <a:srgbClr val="434343"/>
                </a:solidFill>
              </a:rPr>
              <a:t>Inconsistent promotional efforts, despite positive intentions</a:t>
            </a:r>
            <a:endParaRPr sz="3000">
              <a:solidFill>
                <a:srgbClr val="434343"/>
              </a:solidFill>
            </a:endParaRPr>
          </a:p>
          <a:p>
            <a:pPr indent="0" lvl="0" marL="0" rtl="0" algn="l">
              <a:lnSpc>
                <a:spcPct val="115000"/>
              </a:lnSpc>
              <a:spcBef>
                <a:spcPts val="0"/>
              </a:spcBef>
              <a:spcAft>
                <a:spcPts val="0"/>
              </a:spcAft>
              <a:buNone/>
            </a:pPr>
            <a:r>
              <a:rPr lang="en-US" sz="4600">
                <a:solidFill>
                  <a:schemeClr val="dk1"/>
                </a:solidFill>
              </a:rPr>
              <a:t> 👥 </a:t>
            </a:r>
            <a:r>
              <a:rPr lang="en-US" sz="3000">
                <a:solidFill>
                  <a:srgbClr val="434343"/>
                </a:solidFill>
              </a:rPr>
              <a:t>Limited Staff capacity</a:t>
            </a:r>
            <a:endParaRPr i="0" sz="3000" u="none" cap="none" strike="noStrike">
              <a:solidFill>
                <a:srgbClr val="434343"/>
              </a:solidFill>
            </a:endParaRPr>
          </a:p>
        </p:txBody>
      </p:sp>
      <p:pic>
        <p:nvPicPr>
          <p:cNvPr id="192" name="Google Shape;192;p22"/>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23"/>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198" name="Google Shape;198;p23"/>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pic>
        <p:nvPicPr>
          <p:cNvPr id="199" name="Google Shape;199;p23"/>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
        <p:nvSpPr>
          <p:cNvPr id="200" name="Google Shape;200;p23"/>
          <p:cNvSpPr/>
          <p:nvPr/>
        </p:nvSpPr>
        <p:spPr>
          <a:xfrm>
            <a:off x="939075" y="1140325"/>
            <a:ext cx="10574400" cy="4118400"/>
          </a:xfrm>
          <a:prstGeom prst="wedgeEllipseCallout">
            <a:avLst>
              <a:gd fmla="val -48351" name="adj1"/>
              <a:gd fmla="val 54564" name="adj2"/>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i="1" lang="en-US" sz="3000">
                <a:solidFill>
                  <a:srgbClr val="434343"/>
                </a:solidFill>
              </a:rPr>
              <a:t>“I think all of us are so excited to </a:t>
            </a:r>
            <a:endParaRPr i="1" sz="3000"/>
          </a:p>
          <a:p>
            <a:pPr indent="0" lvl="0" marL="0" rtl="0" algn="l">
              <a:lnSpc>
                <a:spcPct val="115000"/>
              </a:lnSpc>
              <a:spcBef>
                <a:spcPts val="0"/>
              </a:spcBef>
              <a:spcAft>
                <a:spcPts val="0"/>
              </a:spcAft>
              <a:buNone/>
            </a:pPr>
            <a:r>
              <a:rPr i="1" lang="en-US" sz="3000">
                <a:solidFill>
                  <a:srgbClr val="434343"/>
                </a:solidFill>
              </a:rPr>
              <a:t>be spreading the word about 2nd Story. I don't think all of us have the tools to do it.”</a:t>
            </a:r>
            <a:endParaRPr i="1" sz="3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4"/>
          <p:cNvSpPr/>
          <p:nvPr/>
        </p:nvSpPr>
        <p:spPr>
          <a:xfrm>
            <a:off x="392500" y="5777100"/>
            <a:ext cx="11394900" cy="101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07" name="Google Shape;207;p24"/>
          <p:cNvSpPr txBox="1"/>
          <p:nvPr>
            <p:ph type="title"/>
          </p:nvPr>
        </p:nvSpPr>
        <p:spPr>
          <a:xfrm>
            <a:off x="0" y="-9925"/>
            <a:ext cx="12192000" cy="919200"/>
          </a:xfrm>
          <a:prstGeom prst="rect">
            <a:avLst/>
          </a:prstGeom>
          <a:solidFill>
            <a:srgbClr val="FFF2CC"/>
          </a:solid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alibri"/>
              <a:buNone/>
            </a:pPr>
            <a:r>
              <a:rPr b="0" lang="en-US" sz="3300">
                <a:solidFill>
                  <a:srgbClr val="555555"/>
                </a:solidFill>
                <a:latin typeface="Arial"/>
                <a:ea typeface="Arial"/>
                <a:cs typeface="Arial"/>
                <a:sym typeface="Arial"/>
              </a:rPr>
              <a:t>The Engagement Funnel – The Customer Journey</a:t>
            </a:r>
            <a:endParaRPr b="0" sz="3300">
              <a:solidFill>
                <a:srgbClr val="555555"/>
              </a:solidFill>
              <a:latin typeface="Arial"/>
              <a:ea typeface="Arial"/>
              <a:cs typeface="Arial"/>
              <a:sym typeface="Arial"/>
            </a:endParaRPr>
          </a:p>
        </p:txBody>
      </p:sp>
      <p:grpSp>
        <p:nvGrpSpPr>
          <p:cNvPr id="208" name="Google Shape;208;p24"/>
          <p:cNvGrpSpPr/>
          <p:nvPr/>
        </p:nvGrpSpPr>
        <p:grpSpPr>
          <a:xfrm>
            <a:off x="3537075" y="2205650"/>
            <a:ext cx="4572000" cy="4384100"/>
            <a:chOff x="1152" y="1392"/>
            <a:chExt cx="2880" cy="2352"/>
          </a:xfrm>
        </p:grpSpPr>
        <p:cxnSp>
          <p:nvCxnSpPr>
            <p:cNvPr id="209" name="Google Shape;209;p24"/>
            <p:cNvCxnSpPr/>
            <p:nvPr/>
          </p:nvCxnSpPr>
          <p:spPr>
            <a:xfrm>
              <a:off x="115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210" name="Google Shape;210;p24"/>
            <p:cNvCxnSpPr/>
            <p:nvPr/>
          </p:nvCxnSpPr>
          <p:spPr>
            <a:xfrm rot="5400000">
              <a:off x="283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211" name="Google Shape;211;p24"/>
            <p:cNvCxnSpPr/>
            <p:nvPr/>
          </p:nvCxnSpPr>
          <p:spPr>
            <a:xfrm>
              <a:off x="2304" y="2544"/>
              <a:ext cx="300" cy="1200"/>
            </a:xfrm>
            <a:prstGeom prst="straightConnector1">
              <a:avLst/>
            </a:prstGeom>
            <a:noFill/>
            <a:ln cap="flat" cmpd="sng" w="28575">
              <a:solidFill>
                <a:srgbClr val="F9A451"/>
              </a:solidFill>
              <a:prstDash val="solid"/>
              <a:round/>
              <a:headEnd len="med" w="med" type="none"/>
              <a:tailEnd len="med" w="med" type="none"/>
            </a:ln>
          </p:spPr>
        </p:cxnSp>
        <p:cxnSp>
          <p:nvCxnSpPr>
            <p:cNvPr id="212" name="Google Shape;212;p24"/>
            <p:cNvCxnSpPr/>
            <p:nvPr/>
          </p:nvCxnSpPr>
          <p:spPr>
            <a:xfrm flipH="1">
              <a:off x="2580" y="2544"/>
              <a:ext cx="300" cy="1200"/>
            </a:xfrm>
            <a:prstGeom prst="straightConnector1">
              <a:avLst/>
            </a:prstGeom>
            <a:noFill/>
            <a:ln cap="flat" cmpd="sng" w="28575">
              <a:solidFill>
                <a:srgbClr val="F9A451"/>
              </a:solidFill>
              <a:prstDash val="solid"/>
              <a:round/>
              <a:headEnd len="med" w="med" type="none"/>
              <a:tailEnd len="med" w="med" type="none"/>
            </a:ln>
          </p:spPr>
        </p:cxnSp>
      </p:grpSp>
      <p:sp>
        <p:nvSpPr>
          <p:cNvPr id="213" name="Google Shape;213;p24"/>
          <p:cNvSpPr txBox="1"/>
          <p:nvPr/>
        </p:nvSpPr>
        <p:spPr>
          <a:xfrm>
            <a:off x="1129149" y="2155572"/>
            <a:ext cx="18288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i="0" lang="en-US" sz="1900" u="none" cap="none" strike="noStrike">
                <a:solidFill>
                  <a:srgbClr val="555555"/>
                </a:solidFill>
              </a:rPr>
              <a:t>Awareness</a:t>
            </a:r>
            <a:endParaRPr sz="1900">
              <a:solidFill>
                <a:srgbClr val="555555"/>
              </a:solidFill>
            </a:endParaRPr>
          </a:p>
        </p:txBody>
      </p:sp>
      <p:sp>
        <p:nvSpPr>
          <p:cNvPr id="214" name="Google Shape;214;p24"/>
          <p:cNvSpPr txBox="1"/>
          <p:nvPr/>
        </p:nvSpPr>
        <p:spPr>
          <a:xfrm>
            <a:off x="2500475" y="4111625"/>
            <a:ext cx="18651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Intent</a:t>
            </a:r>
            <a:r>
              <a:rPr i="0" lang="en-US" sz="1900" u="none" cap="none" strike="noStrike">
                <a:solidFill>
                  <a:srgbClr val="555555"/>
                </a:solidFill>
              </a:rPr>
              <a:t> </a:t>
            </a:r>
            <a:endParaRPr sz="1900">
              <a:solidFill>
                <a:srgbClr val="555555"/>
              </a:solidFill>
            </a:endParaRPr>
          </a:p>
        </p:txBody>
      </p:sp>
      <p:sp>
        <p:nvSpPr>
          <p:cNvPr id="215" name="Google Shape;215;p24"/>
          <p:cNvSpPr txBox="1"/>
          <p:nvPr/>
        </p:nvSpPr>
        <p:spPr>
          <a:xfrm>
            <a:off x="2236049" y="4887975"/>
            <a:ext cx="27357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Evaluation &amp; Purchase</a:t>
            </a:r>
            <a:endParaRPr sz="1900">
              <a:solidFill>
                <a:srgbClr val="555555"/>
              </a:solidFill>
            </a:endParaRPr>
          </a:p>
        </p:txBody>
      </p:sp>
      <p:sp>
        <p:nvSpPr>
          <p:cNvPr id="216" name="Google Shape;216;p24"/>
          <p:cNvSpPr txBox="1"/>
          <p:nvPr/>
        </p:nvSpPr>
        <p:spPr>
          <a:xfrm>
            <a:off x="2366375" y="5670175"/>
            <a:ext cx="29160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Retention &amp; </a:t>
            </a:r>
            <a:r>
              <a:rPr i="0" lang="en-US" sz="1900" u="none" cap="none" strike="noStrike">
                <a:solidFill>
                  <a:srgbClr val="555555"/>
                </a:solidFill>
              </a:rPr>
              <a:t>Advocacy</a:t>
            </a:r>
            <a:endParaRPr sz="1900">
              <a:solidFill>
                <a:srgbClr val="555555"/>
              </a:solidFill>
            </a:endParaRPr>
          </a:p>
        </p:txBody>
      </p:sp>
      <p:sp>
        <p:nvSpPr>
          <p:cNvPr id="217" name="Google Shape;217;p24"/>
          <p:cNvSpPr txBox="1"/>
          <p:nvPr/>
        </p:nvSpPr>
        <p:spPr>
          <a:xfrm rot="-2840401">
            <a:off x="6741401" y="2869508"/>
            <a:ext cx="1828830" cy="369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Enticing</a:t>
            </a:r>
            <a:endParaRPr/>
          </a:p>
        </p:txBody>
      </p:sp>
      <p:sp>
        <p:nvSpPr>
          <p:cNvPr id="218" name="Google Shape;218;p24"/>
          <p:cNvSpPr txBox="1"/>
          <p:nvPr/>
        </p:nvSpPr>
        <p:spPr>
          <a:xfrm rot="-5149934">
            <a:off x="5792046" y="4442692"/>
            <a:ext cx="1341548" cy="3693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Sticky</a:t>
            </a:r>
            <a:endParaRPr/>
          </a:p>
        </p:txBody>
      </p:sp>
      <p:sp>
        <p:nvSpPr>
          <p:cNvPr id="219" name="Google Shape;219;p24"/>
          <p:cNvSpPr txBox="1"/>
          <p:nvPr/>
        </p:nvSpPr>
        <p:spPr>
          <a:xfrm>
            <a:off x="1576648" y="1367444"/>
            <a:ext cx="1524000" cy="415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100" cap="none" strike="noStrike">
                <a:solidFill>
                  <a:srgbClr val="555555"/>
                </a:solidFill>
              </a:rPr>
              <a:t>Objective</a:t>
            </a:r>
            <a:endParaRPr b="1" sz="2100">
              <a:solidFill>
                <a:srgbClr val="555555"/>
              </a:solidFill>
            </a:endParaRPr>
          </a:p>
        </p:txBody>
      </p:sp>
      <p:sp>
        <p:nvSpPr>
          <p:cNvPr id="220" name="Google Shape;220;p24"/>
          <p:cNvSpPr/>
          <p:nvPr/>
        </p:nvSpPr>
        <p:spPr>
          <a:xfrm>
            <a:off x="8109067" y="2899461"/>
            <a:ext cx="2057400" cy="4617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221" name="Google Shape;221;p24"/>
          <p:cNvSpPr/>
          <p:nvPr/>
        </p:nvSpPr>
        <p:spPr>
          <a:xfrm>
            <a:off x="3537067" y="1977044"/>
            <a:ext cx="4572000" cy="457200"/>
          </a:xfrm>
          <a:prstGeom prst="ellipse">
            <a:avLst/>
          </a:prstGeom>
          <a:noFill/>
          <a:ln cap="flat" cmpd="sng" w="28575">
            <a:solidFill>
              <a:srgbClr val="F9A4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2" name="Google Shape;222;p24"/>
          <p:cNvSpPr txBox="1"/>
          <p:nvPr/>
        </p:nvSpPr>
        <p:spPr>
          <a:xfrm>
            <a:off x="1841595" y="2791311"/>
            <a:ext cx="18288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Understanding</a:t>
            </a:r>
            <a:endParaRPr sz="1900">
              <a:solidFill>
                <a:srgbClr val="555555"/>
              </a:solidFill>
            </a:endParaRPr>
          </a:p>
        </p:txBody>
      </p:sp>
      <p:sp>
        <p:nvSpPr>
          <p:cNvPr id="223" name="Google Shape;223;p24"/>
          <p:cNvSpPr/>
          <p:nvPr/>
        </p:nvSpPr>
        <p:spPr>
          <a:xfrm>
            <a:off x="7531005" y="4811789"/>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224" name="Google Shape;224;p24"/>
          <p:cNvSpPr/>
          <p:nvPr/>
        </p:nvSpPr>
        <p:spPr>
          <a:xfrm>
            <a:off x="7369051" y="5670183"/>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225" name="Google Shape;225;p24"/>
          <p:cNvSpPr txBox="1"/>
          <p:nvPr/>
        </p:nvSpPr>
        <p:spPr>
          <a:xfrm>
            <a:off x="1698474" y="3502025"/>
            <a:ext cx="22860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Consideration</a:t>
            </a:r>
            <a:r>
              <a:rPr i="0" lang="en-US" sz="1900" u="none" cap="none" strike="noStrike">
                <a:solidFill>
                  <a:srgbClr val="555555"/>
                </a:solidFill>
              </a:rPr>
              <a:t> </a:t>
            </a:r>
            <a:endParaRPr sz="1900">
              <a:solidFill>
                <a:srgbClr val="555555"/>
              </a:solidFill>
            </a:endParaRPr>
          </a:p>
        </p:txBody>
      </p:sp>
      <p:sp>
        <p:nvSpPr>
          <p:cNvPr id="226" name="Google Shape;226;p24"/>
          <p:cNvSpPr/>
          <p:nvPr/>
        </p:nvSpPr>
        <p:spPr>
          <a:xfrm>
            <a:off x="1682600" y="4062750"/>
            <a:ext cx="537600" cy="21723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27" name="Google Shape;227;p24"/>
          <p:cNvSpPr/>
          <p:nvPr/>
        </p:nvSpPr>
        <p:spPr>
          <a:xfrm>
            <a:off x="1160925" y="5840425"/>
            <a:ext cx="48900" cy="16200"/>
          </a:xfrm>
          <a:prstGeom prst="bentArrow">
            <a:avLst>
              <a:gd fmla="val 25000" name="adj1"/>
              <a:gd fmla="val 25000" name="adj2"/>
              <a:gd fmla="val 25000" name="adj3"/>
              <a:gd fmla="val 8750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solidFill>
                <a:srgbClr val="555555"/>
              </a:solidFill>
            </a:endParaRPr>
          </a:p>
        </p:txBody>
      </p:sp>
      <p:sp>
        <p:nvSpPr>
          <p:cNvPr id="228" name="Google Shape;228;p24"/>
          <p:cNvSpPr/>
          <p:nvPr/>
        </p:nvSpPr>
        <p:spPr>
          <a:xfrm>
            <a:off x="1129150" y="2669725"/>
            <a:ext cx="537600" cy="3565200"/>
          </a:xfrm>
          <a:prstGeom prst="bentArrow">
            <a:avLst>
              <a:gd fmla="val 25000" name="adj1"/>
              <a:gd fmla="val 25000" name="adj2"/>
              <a:gd fmla="val 19580" name="adj3"/>
              <a:gd fmla="val 52447"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29" name="Google Shape;229;p24"/>
          <p:cNvSpPr txBox="1"/>
          <p:nvPr/>
        </p:nvSpPr>
        <p:spPr>
          <a:xfrm>
            <a:off x="8559319" y="1367450"/>
            <a:ext cx="3010200" cy="100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100">
                <a:solidFill>
                  <a:srgbClr val="555555"/>
                </a:solidFill>
              </a:rPr>
              <a:t>StoryBuilds</a:t>
            </a:r>
            <a:endParaRPr b="1" sz="2100">
              <a:solidFill>
                <a:srgbClr val="555555"/>
              </a:solidFill>
            </a:endParaRPr>
          </a:p>
          <a:p>
            <a:pPr indent="0" lvl="0" marL="0" marR="0" rtl="0" algn="ctr">
              <a:spcBef>
                <a:spcPts val="0"/>
              </a:spcBef>
              <a:spcAft>
                <a:spcPts val="0"/>
              </a:spcAft>
              <a:buNone/>
            </a:pPr>
            <a:r>
              <a:rPr b="1" lang="en-US" sz="2100">
                <a:solidFill>
                  <a:srgbClr val="555555"/>
                </a:solidFill>
              </a:rPr>
              <a:t>Engagement Focus</a:t>
            </a:r>
            <a:endParaRPr b="1" i="1" sz="1300" cap="none" strike="noStrike">
              <a:solidFill>
                <a:srgbClr val="555555"/>
              </a:solidFill>
            </a:endParaRPr>
          </a:p>
          <a:p>
            <a:pPr indent="0" lvl="0" marL="0" marR="0" rtl="0" algn="ctr">
              <a:spcBef>
                <a:spcPts val="500"/>
              </a:spcBef>
              <a:spcAft>
                <a:spcPts val="0"/>
              </a:spcAft>
              <a:buNone/>
            </a:pPr>
            <a:r>
              <a:rPr b="1" i="0" lang="en-US" sz="1300" u="sng" cap="none" strike="noStrike">
                <a:solidFill>
                  <a:srgbClr val="555555"/>
                </a:solidFill>
              </a:rPr>
              <a:t> </a:t>
            </a:r>
            <a:endParaRPr b="1" i="0" sz="1500" u="sng" cap="none" strike="noStrike">
              <a:solidFill>
                <a:srgbClr val="555555"/>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par>
                                <p:cTn fill="hold" nodeType="withEffect" presetClass="entr" presetID="10" presetSubtype="0">
                                  <p:stCondLst>
                                    <p:cond delay="100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100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par>
                                <p:cTn fill="hold" nodeType="withEffect" presetClass="entr" presetID="10" presetSubtype="0">
                                  <p:stCondLst>
                                    <p:cond delay="100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5"/>
          <p:cNvSpPr/>
          <p:nvPr/>
        </p:nvSpPr>
        <p:spPr>
          <a:xfrm>
            <a:off x="392500" y="5777100"/>
            <a:ext cx="11394900" cy="101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36" name="Google Shape;236;p25"/>
          <p:cNvSpPr txBox="1"/>
          <p:nvPr>
            <p:ph type="title"/>
          </p:nvPr>
        </p:nvSpPr>
        <p:spPr>
          <a:xfrm>
            <a:off x="0" y="18750"/>
            <a:ext cx="12192000" cy="919200"/>
          </a:xfrm>
          <a:prstGeom prst="rect">
            <a:avLst/>
          </a:prstGeom>
          <a:solidFill>
            <a:srgbClr val="FFF2CC"/>
          </a:solid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alibri"/>
              <a:buNone/>
            </a:pPr>
            <a:r>
              <a:rPr b="0" lang="en-US" sz="3300">
                <a:solidFill>
                  <a:srgbClr val="555555"/>
                </a:solidFill>
                <a:latin typeface="Arial"/>
                <a:ea typeface="Arial"/>
                <a:cs typeface="Arial"/>
                <a:sym typeface="Arial"/>
              </a:rPr>
              <a:t>The StoryBuilds Engagement Funnel</a:t>
            </a:r>
            <a:endParaRPr b="0" sz="3300">
              <a:solidFill>
                <a:srgbClr val="555555"/>
              </a:solidFill>
              <a:latin typeface="Arial"/>
              <a:ea typeface="Arial"/>
              <a:cs typeface="Arial"/>
              <a:sym typeface="Arial"/>
            </a:endParaRPr>
          </a:p>
        </p:txBody>
      </p:sp>
      <p:grpSp>
        <p:nvGrpSpPr>
          <p:cNvPr id="237" name="Google Shape;237;p25"/>
          <p:cNvGrpSpPr/>
          <p:nvPr/>
        </p:nvGrpSpPr>
        <p:grpSpPr>
          <a:xfrm>
            <a:off x="3537075" y="2205650"/>
            <a:ext cx="4572000" cy="4384100"/>
            <a:chOff x="1152" y="1392"/>
            <a:chExt cx="2880" cy="2352"/>
          </a:xfrm>
        </p:grpSpPr>
        <p:cxnSp>
          <p:nvCxnSpPr>
            <p:cNvPr id="238" name="Google Shape;238;p25"/>
            <p:cNvCxnSpPr/>
            <p:nvPr/>
          </p:nvCxnSpPr>
          <p:spPr>
            <a:xfrm>
              <a:off x="115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239" name="Google Shape;239;p25"/>
            <p:cNvCxnSpPr/>
            <p:nvPr/>
          </p:nvCxnSpPr>
          <p:spPr>
            <a:xfrm rot="5400000">
              <a:off x="283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240" name="Google Shape;240;p25"/>
            <p:cNvCxnSpPr/>
            <p:nvPr/>
          </p:nvCxnSpPr>
          <p:spPr>
            <a:xfrm>
              <a:off x="2304" y="2544"/>
              <a:ext cx="300" cy="1200"/>
            </a:xfrm>
            <a:prstGeom prst="straightConnector1">
              <a:avLst/>
            </a:prstGeom>
            <a:noFill/>
            <a:ln cap="flat" cmpd="sng" w="28575">
              <a:solidFill>
                <a:srgbClr val="F9A451"/>
              </a:solidFill>
              <a:prstDash val="solid"/>
              <a:round/>
              <a:headEnd len="med" w="med" type="none"/>
              <a:tailEnd len="med" w="med" type="none"/>
            </a:ln>
          </p:spPr>
        </p:cxnSp>
        <p:cxnSp>
          <p:nvCxnSpPr>
            <p:cNvPr id="241" name="Google Shape;241;p25"/>
            <p:cNvCxnSpPr/>
            <p:nvPr/>
          </p:nvCxnSpPr>
          <p:spPr>
            <a:xfrm flipH="1">
              <a:off x="2580" y="2544"/>
              <a:ext cx="300" cy="1200"/>
            </a:xfrm>
            <a:prstGeom prst="straightConnector1">
              <a:avLst/>
            </a:prstGeom>
            <a:noFill/>
            <a:ln cap="flat" cmpd="sng" w="28575">
              <a:solidFill>
                <a:srgbClr val="F9A451"/>
              </a:solidFill>
              <a:prstDash val="solid"/>
              <a:round/>
              <a:headEnd len="med" w="med" type="none"/>
              <a:tailEnd len="med" w="med" type="none"/>
            </a:ln>
          </p:spPr>
        </p:cxnSp>
      </p:grpSp>
      <p:sp>
        <p:nvSpPr>
          <p:cNvPr id="242" name="Google Shape;242;p25"/>
          <p:cNvSpPr txBox="1"/>
          <p:nvPr/>
        </p:nvSpPr>
        <p:spPr>
          <a:xfrm rot="-2840401">
            <a:off x="6741401" y="2869508"/>
            <a:ext cx="1828830" cy="369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Enticing</a:t>
            </a:r>
            <a:endParaRPr/>
          </a:p>
        </p:txBody>
      </p:sp>
      <p:sp>
        <p:nvSpPr>
          <p:cNvPr id="243" name="Google Shape;243;p25"/>
          <p:cNvSpPr txBox="1"/>
          <p:nvPr/>
        </p:nvSpPr>
        <p:spPr>
          <a:xfrm rot="-5149934">
            <a:off x="5792046" y="4442692"/>
            <a:ext cx="1341548" cy="3693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Sticky</a:t>
            </a:r>
            <a:endParaRPr/>
          </a:p>
        </p:txBody>
      </p:sp>
      <p:sp>
        <p:nvSpPr>
          <p:cNvPr id="244" name="Google Shape;244;p25"/>
          <p:cNvSpPr txBox="1"/>
          <p:nvPr/>
        </p:nvSpPr>
        <p:spPr>
          <a:xfrm>
            <a:off x="8559319" y="1367450"/>
            <a:ext cx="3010200" cy="100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100">
                <a:solidFill>
                  <a:srgbClr val="555555"/>
                </a:solidFill>
              </a:rPr>
              <a:t>StoryBuilds</a:t>
            </a:r>
            <a:endParaRPr b="1" sz="2100">
              <a:solidFill>
                <a:srgbClr val="555555"/>
              </a:solidFill>
            </a:endParaRPr>
          </a:p>
          <a:p>
            <a:pPr indent="0" lvl="0" marL="0" marR="0" rtl="0" algn="ctr">
              <a:spcBef>
                <a:spcPts val="0"/>
              </a:spcBef>
              <a:spcAft>
                <a:spcPts val="0"/>
              </a:spcAft>
              <a:buNone/>
            </a:pPr>
            <a:r>
              <a:rPr b="1" lang="en-US" sz="2100">
                <a:solidFill>
                  <a:srgbClr val="555555"/>
                </a:solidFill>
              </a:rPr>
              <a:t>Engagement Focus</a:t>
            </a:r>
            <a:endParaRPr b="1" i="1" sz="1300" cap="none" strike="noStrike">
              <a:solidFill>
                <a:srgbClr val="555555"/>
              </a:solidFill>
            </a:endParaRPr>
          </a:p>
          <a:p>
            <a:pPr indent="0" lvl="0" marL="0" marR="0" rtl="0" algn="ctr">
              <a:spcBef>
                <a:spcPts val="500"/>
              </a:spcBef>
              <a:spcAft>
                <a:spcPts val="0"/>
              </a:spcAft>
              <a:buNone/>
            </a:pPr>
            <a:r>
              <a:rPr b="1" i="0" lang="en-US" sz="1300" u="sng" cap="none" strike="noStrike">
                <a:solidFill>
                  <a:srgbClr val="555555"/>
                </a:solidFill>
              </a:rPr>
              <a:t> </a:t>
            </a:r>
            <a:endParaRPr b="1" i="0" sz="1500" u="sng" cap="none" strike="noStrike">
              <a:solidFill>
                <a:srgbClr val="555555"/>
              </a:solidFill>
            </a:endParaRPr>
          </a:p>
        </p:txBody>
      </p:sp>
      <p:sp>
        <p:nvSpPr>
          <p:cNvPr id="245" name="Google Shape;245;p25"/>
          <p:cNvSpPr/>
          <p:nvPr/>
        </p:nvSpPr>
        <p:spPr>
          <a:xfrm>
            <a:off x="3537067" y="1977044"/>
            <a:ext cx="4572000" cy="457200"/>
          </a:xfrm>
          <a:prstGeom prst="ellipse">
            <a:avLst/>
          </a:prstGeom>
          <a:noFill/>
          <a:ln cap="flat" cmpd="sng" w="28575">
            <a:solidFill>
              <a:srgbClr val="F9A4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 name="Google Shape;246;p25"/>
          <p:cNvSpPr/>
          <p:nvPr/>
        </p:nvSpPr>
        <p:spPr>
          <a:xfrm>
            <a:off x="8295850" y="2374275"/>
            <a:ext cx="3896100" cy="4617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None/>
            </a:pPr>
            <a:r>
              <a:rPr b="1" lang="en-US" sz="1700">
                <a:solidFill>
                  <a:srgbClr val="555555"/>
                </a:solidFill>
              </a:rPr>
              <a:t>Focus:</a:t>
            </a:r>
            <a:r>
              <a:rPr lang="en-US" sz="1700">
                <a:solidFill>
                  <a:srgbClr val="555555"/>
                </a:solidFill>
              </a:rPr>
              <a:t> Introduce StoryBuilds and establish authority in the industry.</a:t>
            </a:r>
            <a:endParaRPr sz="1700">
              <a:solidFill>
                <a:srgbClr val="555555"/>
              </a:solidFill>
            </a:endParaRPr>
          </a:p>
        </p:txBody>
      </p:sp>
      <p:sp>
        <p:nvSpPr>
          <p:cNvPr id="247" name="Google Shape;247;p25"/>
          <p:cNvSpPr/>
          <p:nvPr/>
        </p:nvSpPr>
        <p:spPr>
          <a:xfrm>
            <a:off x="7128700" y="3349625"/>
            <a:ext cx="5063400" cy="1653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rPr b="1" lang="en-US" sz="1700">
                <a:solidFill>
                  <a:srgbClr val="555555"/>
                </a:solidFill>
              </a:rPr>
              <a:t>Focus:</a:t>
            </a:r>
            <a:r>
              <a:rPr lang="en-US" sz="1700">
                <a:solidFill>
                  <a:srgbClr val="555555"/>
                </a:solidFill>
              </a:rPr>
              <a:t> Nurture interest and leads by demonstrating how StoryBuilds can solve their specific problems and offer value.</a:t>
            </a:r>
            <a:endParaRPr sz="1700">
              <a:solidFill>
                <a:srgbClr val="555555"/>
              </a:solidFill>
            </a:endParaRPr>
          </a:p>
        </p:txBody>
      </p:sp>
      <p:sp>
        <p:nvSpPr>
          <p:cNvPr id="248" name="Google Shape;248;p25"/>
          <p:cNvSpPr/>
          <p:nvPr/>
        </p:nvSpPr>
        <p:spPr>
          <a:xfrm>
            <a:off x="7531005" y="4811789"/>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solidFill>
                <a:srgbClr val="555555"/>
              </a:solidFill>
            </a:endParaRPr>
          </a:p>
        </p:txBody>
      </p:sp>
      <p:sp>
        <p:nvSpPr>
          <p:cNvPr id="249" name="Google Shape;249;p25"/>
          <p:cNvSpPr/>
          <p:nvPr/>
        </p:nvSpPr>
        <p:spPr>
          <a:xfrm>
            <a:off x="7369051" y="5670183"/>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solidFill>
                <a:srgbClr val="555555"/>
              </a:solidFill>
            </a:endParaRPr>
          </a:p>
        </p:txBody>
      </p:sp>
      <p:sp>
        <p:nvSpPr>
          <p:cNvPr id="250" name="Google Shape;250;p25"/>
          <p:cNvSpPr txBox="1"/>
          <p:nvPr/>
        </p:nvSpPr>
        <p:spPr>
          <a:xfrm>
            <a:off x="6897700" y="4599775"/>
            <a:ext cx="50634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solidFill>
                  <a:srgbClr val="555555"/>
                </a:solidFill>
              </a:rPr>
              <a:t>Focus:</a:t>
            </a:r>
            <a:r>
              <a:rPr lang="en-US" sz="1700">
                <a:solidFill>
                  <a:srgbClr val="555555"/>
                </a:solidFill>
              </a:rPr>
              <a:t> Providing the information and resources necessary for making a buying decision. </a:t>
            </a:r>
            <a:endParaRPr sz="1700">
              <a:solidFill>
                <a:srgbClr val="555555"/>
              </a:solidFill>
            </a:endParaRPr>
          </a:p>
        </p:txBody>
      </p:sp>
      <p:sp>
        <p:nvSpPr>
          <p:cNvPr id="251" name="Google Shape;251;p25"/>
          <p:cNvSpPr txBox="1"/>
          <p:nvPr/>
        </p:nvSpPr>
        <p:spPr>
          <a:xfrm>
            <a:off x="6764600" y="5476375"/>
            <a:ext cx="5427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solidFill>
                  <a:srgbClr val="555555"/>
                </a:solidFill>
              </a:rPr>
              <a:t>Focus:</a:t>
            </a:r>
            <a:r>
              <a:rPr lang="en-US" sz="1700">
                <a:solidFill>
                  <a:srgbClr val="555555"/>
                </a:solidFill>
              </a:rPr>
              <a:t> Building and </a:t>
            </a:r>
            <a:r>
              <a:rPr lang="en-US" sz="1700">
                <a:solidFill>
                  <a:srgbClr val="555555"/>
                </a:solidFill>
              </a:rPr>
              <a:t>maintaining</a:t>
            </a:r>
            <a:r>
              <a:rPr lang="en-US" sz="1700">
                <a:solidFill>
                  <a:srgbClr val="555555"/>
                </a:solidFill>
              </a:rPr>
              <a:t> strong relationships and fostering a loyal customer base. </a:t>
            </a:r>
            <a:endParaRPr sz="1700">
              <a:solidFill>
                <a:srgbClr val="555555"/>
              </a:solidFill>
            </a:endParaRPr>
          </a:p>
        </p:txBody>
      </p:sp>
      <p:sp>
        <p:nvSpPr>
          <p:cNvPr id="252" name="Google Shape;252;p25"/>
          <p:cNvSpPr/>
          <p:nvPr/>
        </p:nvSpPr>
        <p:spPr>
          <a:xfrm>
            <a:off x="1698475" y="3944875"/>
            <a:ext cx="537600" cy="2110200"/>
          </a:xfrm>
          <a:prstGeom prst="bentArrow">
            <a:avLst>
              <a:gd fmla="val 29785"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53" name="Google Shape;253;p25"/>
          <p:cNvSpPr/>
          <p:nvPr/>
        </p:nvSpPr>
        <p:spPr>
          <a:xfrm>
            <a:off x="1063175" y="2202025"/>
            <a:ext cx="465900" cy="3852900"/>
          </a:xfrm>
          <a:prstGeom prst="bentArrow">
            <a:avLst>
              <a:gd fmla="val 36891" name="adj1"/>
              <a:gd fmla="val 25000" name="adj2"/>
              <a:gd fmla="val 19580" name="adj3"/>
              <a:gd fmla="val 52447"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54" name="Google Shape;254;p25"/>
          <p:cNvSpPr txBox="1"/>
          <p:nvPr/>
        </p:nvSpPr>
        <p:spPr>
          <a:xfrm>
            <a:off x="1129149" y="2155572"/>
            <a:ext cx="18288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i="0" lang="en-US" sz="1900" u="none" cap="none" strike="noStrike">
                <a:solidFill>
                  <a:srgbClr val="555555"/>
                </a:solidFill>
              </a:rPr>
              <a:t>Awareness</a:t>
            </a:r>
            <a:endParaRPr sz="1900">
              <a:solidFill>
                <a:srgbClr val="555555"/>
              </a:solidFill>
            </a:endParaRPr>
          </a:p>
        </p:txBody>
      </p:sp>
      <p:sp>
        <p:nvSpPr>
          <p:cNvPr id="255" name="Google Shape;255;p25"/>
          <p:cNvSpPr txBox="1"/>
          <p:nvPr/>
        </p:nvSpPr>
        <p:spPr>
          <a:xfrm>
            <a:off x="2500475" y="4111625"/>
            <a:ext cx="18651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Intent</a:t>
            </a:r>
            <a:r>
              <a:rPr i="0" lang="en-US" sz="1900" u="none" cap="none" strike="noStrike">
                <a:solidFill>
                  <a:srgbClr val="555555"/>
                </a:solidFill>
              </a:rPr>
              <a:t> </a:t>
            </a:r>
            <a:endParaRPr sz="1900">
              <a:solidFill>
                <a:srgbClr val="555555"/>
              </a:solidFill>
            </a:endParaRPr>
          </a:p>
        </p:txBody>
      </p:sp>
      <p:sp>
        <p:nvSpPr>
          <p:cNvPr id="256" name="Google Shape;256;p25"/>
          <p:cNvSpPr txBox="1"/>
          <p:nvPr/>
        </p:nvSpPr>
        <p:spPr>
          <a:xfrm>
            <a:off x="2236049" y="4887975"/>
            <a:ext cx="27357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Evaluation &amp; Purchase</a:t>
            </a:r>
            <a:endParaRPr sz="1900">
              <a:solidFill>
                <a:srgbClr val="555555"/>
              </a:solidFill>
            </a:endParaRPr>
          </a:p>
        </p:txBody>
      </p:sp>
      <p:sp>
        <p:nvSpPr>
          <p:cNvPr id="257" name="Google Shape;257;p25"/>
          <p:cNvSpPr txBox="1"/>
          <p:nvPr/>
        </p:nvSpPr>
        <p:spPr>
          <a:xfrm>
            <a:off x="2366375" y="5670175"/>
            <a:ext cx="29160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Retention &amp; </a:t>
            </a:r>
            <a:r>
              <a:rPr i="0" lang="en-US" sz="1900" u="none" cap="none" strike="noStrike">
                <a:solidFill>
                  <a:srgbClr val="555555"/>
                </a:solidFill>
              </a:rPr>
              <a:t>Advocacy</a:t>
            </a:r>
            <a:endParaRPr sz="1900">
              <a:solidFill>
                <a:srgbClr val="555555"/>
              </a:solidFill>
            </a:endParaRPr>
          </a:p>
        </p:txBody>
      </p:sp>
      <p:sp>
        <p:nvSpPr>
          <p:cNvPr id="258" name="Google Shape;258;p25"/>
          <p:cNvSpPr txBox="1"/>
          <p:nvPr/>
        </p:nvSpPr>
        <p:spPr>
          <a:xfrm>
            <a:off x="1576648" y="1519844"/>
            <a:ext cx="1524000" cy="415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100" cap="none" strike="noStrike">
                <a:solidFill>
                  <a:srgbClr val="555555"/>
                </a:solidFill>
              </a:rPr>
              <a:t>Objective</a:t>
            </a:r>
            <a:endParaRPr b="1" sz="2100">
              <a:solidFill>
                <a:srgbClr val="555555"/>
              </a:solidFill>
            </a:endParaRPr>
          </a:p>
        </p:txBody>
      </p:sp>
      <p:sp>
        <p:nvSpPr>
          <p:cNvPr id="259" name="Google Shape;259;p25"/>
          <p:cNvSpPr txBox="1"/>
          <p:nvPr/>
        </p:nvSpPr>
        <p:spPr>
          <a:xfrm>
            <a:off x="1841595" y="2791311"/>
            <a:ext cx="18288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Understanding</a:t>
            </a:r>
            <a:endParaRPr sz="1900">
              <a:solidFill>
                <a:srgbClr val="555555"/>
              </a:solidFill>
            </a:endParaRPr>
          </a:p>
        </p:txBody>
      </p:sp>
      <p:sp>
        <p:nvSpPr>
          <p:cNvPr id="260" name="Google Shape;260;p25"/>
          <p:cNvSpPr txBox="1"/>
          <p:nvPr/>
        </p:nvSpPr>
        <p:spPr>
          <a:xfrm>
            <a:off x="1698474" y="3502025"/>
            <a:ext cx="22860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Consideration</a:t>
            </a:r>
            <a:r>
              <a:rPr i="0" lang="en-US" sz="1900" u="none" cap="none" strike="noStrike">
                <a:solidFill>
                  <a:srgbClr val="555555"/>
                </a:solidFill>
              </a:rPr>
              <a:t> </a:t>
            </a:r>
            <a:endParaRPr sz="1900">
              <a:solidFill>
                <a:srgbClr val="555555"/>
              </a:solidFill>
            </a:endParaRPr>
          </a:p>
        </p:txBody>
      </p:sp>
      <p:sp>
        <p:nvSpPr>
          <p:cNvPr id="261" name="Google Shape;261;p25"/>
          <p:cNvSpPr/>
          <p:nvPr/>
        </p:nvSpPr>
        <p:spPr>
          <a:xfrm>
            <a:off x="1160925" y="5840425"/>
            <a:ext cx="48900" cy="16200"/>
          </a:xfrm>
          <a:prstGeom prst="bentArrow">
            <a:avLst>
              <a:gd fmla="val 25000" name="adj1"/>
              <a:gd fmla="val 25000" name="adj2"/>
              <a:gd fmla="val 25000" name="adj3"/>
              <a:gd fmla="val 8750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solidFill>
                <a:srgbClr val="555555"/>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500"/>
                                        <p:tgtEl>
                                          <p:spTgt spid="2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500"/>
                                  </p:stCondLst>
                                  <p:childTnLst>
                                    <p:set>
                                      <p:cBhvr>
                                        <p:cTn dur="1" fill="hold">
                                          <p:stCondLst>
                                            <p:cond delay="0"/>
                                          </p:stCondLst>
                                        </p:cTn>
                                        <p:tgtEl>
                                          <p:spTgt spid="247"/>
                                        </p:tgtEl>
                                        <p:attrNameLst>
                                          <p:attrName>style.visibility</p:attrName>
                                        </p:attrNameLst>
                                      </p:cBhvr>
                                      <p:to>
                                        <p:strVal val="visible"/>
                                      </p:to>
                                    </p:set>
                                    <p:animEffect filter="fade" transition="in">
                                      <p:cBhvr>
                                        <p:cTn dur="500"/>
                                        <p:tgtEl>
                                          <p:spTgt spid="2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6"/>
          <p:cNvSpPr/>
          <p:nvPr/>
        </p:nvSpPr>
        <p:spPr>
          <a:xfrm>
            <a:off x="392500" y="5777100"/>
            <a:ext cx="11394900" cy="101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8" name="Google Shape;268;p26"/>
          <p:cNvSpPr txBox="1"/>
          <p:nvPr>
            <p:ph type="title"/>
          </p:nvPr>
        </p:nvSpPr>
        <p:spPr>
          <a:xfrm>
            <a:off x="0" y="-9925"/>
            <a:ext cx="12192000" cy="919200"/>
          </a:xfrm>
          <a:prstGeom prst="rect">
            <a:avLst/>
          </a:prstGeom>
          <a:solidFill>
            <a:srgbClr val="FFF2CC"/>
          </a:solid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alibri"/>
              <a:buNone/>
            </a:pPr>
            <a:r>
              <a:rPr b="0" lang="en-US" sz="3300">
                <a:solidFill>
                  <a:srgbClr val="555555"/>
                </a:solidFill>
                <a:latin typeface="Arial"/>
                <a:ea typeface="Arial"/>
                <a:cs typeface="Arial"/>
                <a:sym typeface="Arial"/>
              </a:rPr>
              <a:t>The StoryBuilds Engagement Funnel</a:t>
            </a:r>
            <a:endParaRPr b="0" sz="3300">
              <a:solidFill>
                <a:srgbClr val="555555"/>
              </a:solidFill>
              <a:latin typeface="Arial"/>
              <a:ea typeface="Arial"/>
              <a:cs typeface="Arial"/>
              <a:sym typeface="Arial"/>
            </a:endParaRPr>
          </a:p>
        </p:txBody>
      </p:sp>
      <p:grpSp>
        <p:nvGrpSpPr>
          <p:cNvPr id="269" name="Google Shape;269;p26"/>
          <p:cNvGrpSpPr/>
          <p:nvPr/>
        </p:nvGrpSpPr>
        <p:grpSpPr>
          <a:xfrm>
            <a:off x="3537075" y="2205650"/>
            <a:ext cx="4572000" cy="4384100"/>
            <a:chOff x="1152" y="1392"/>
            <a:chExt cx="2880" cy="2352"/>
          </a:xfrm>
        </p:grpSpPr>
        <p:cxnSp>
          <p:nvCxnSpPr>
            <p:cNvPr id="270" name="Google Shape;270;p26"/>
            <p:cNvCxnSpPr/>
            <p:nvPr/>
          </p:nvCxnSpPr>
          <p:spPr>
            <a:xfrm>
              <a:off x="115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271" name="Google Shape;271;p26"/>
            <p:cNvCxnSpPr/>
            <p:nvPr/>
          </p:nvCxnSpPr>
          <p:spPr>
            <a:xfrm rot="5400000">
              <a:off x="283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272" name="Google Shape;272;p26"/>
            <p:cNvCxnSpPr/>
            <p:nvPr/>
          </p:nvCxnSpPr>
          <p:spPr>
            <a:xfrm>
              <a:off x="2304" y="2544"/>
              <a:ext cx="300" cy="1200"/>
            </a:xfrm>
            <a:prstGeom prst="straightConnector1">
              <a:avLst/>
            </a:prstGeom>
            <a:noFill/>
            <a:ln cap="flat" cmpd="sng" w="28575">
              <a:solidFill>
                <a:srgbClr val="F9A451"/>
              </a:solidFill>
              <a:prstDash val="solid"/>
              <a:round/>
              <a:headEnd len="med" w="med" type="none"/>
              <a:tailEnd len="med" w="med" type="none"/>
            </a:ln>
          </p:spPr>
        </p:cxnSp>
        <p:cxnSp>
          <p:nvCxnSpPr>
            <p:cNvPr id="273" name="Google Shape;273;p26"/>
            <p:cNvCxnSpPr/>
            <p:nvPr/>
          </p:nvCxnSpPr>
          <p:spPr>
            <a:xfrm flipH="1">
              <a:off x="2580" y="2544"/>
              <a:ext cx="300" cy="1200"/>
            </a:xfrm>
            <a:prstGeom prst="straightConnector1">
              <a:avLst/>
            </a:prstGeom>
            <a:noFill/>
            <a:ln cap="flat" cmpd="sng" w="28575">
              <a:solidFill>
                <a:srgbClr val="F9A451"/>
              </a:solidFill>
              <a:prstDash val="solid"/>
              <a:round/>
              <a:headEnd len="med" w="med" type="none"/>
              <a:tailEnd len="med" w="med" type="none"/>
            </a:ln>
          </p:spPr>
        </p:cxnSp>
      </p:grpSp>
      <p:sp>
        <p:nvSpPr>
          <p:cNvPr id="274" name="Google Shape;274;p26"/>
          <p:cNvSpPr txBox="1"/>
          <p:nvPr/>
        </p:nvSpPr>
        <p:spPr>
          <a:xfrm rot="-2840401">
            <a:off x="6741401" y="2869508"/>
            <a:ext cx="1828830" cy="369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Enticing</a:t>
            </a:r>
            <a:endParaRPr/>
          </a:p>
        </p:txBody>
      </p:sp>
      <p:sp>
        <p:nvSpPr>
          <p:cNvPr id="275" name="Google Shape;275;p26"/>
          <p:cNvSpPr txBox="1"/>
          <p:nvPr/>
        </p:nvSpPr>
        <p:spPr>
          <a:xfrm rot="-5149934">
            <a:off x="5792046" y="4442692"/>
            <a:ext cx="1341548" cy="3693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Sticky</a:t>
            </a:r>
            <a:endParaRPr/>
          </a:p>
        </p:txBody>
      </p:sp>
      <p:sp>
        <p:nvSpPr>
          <p:cNvPr id="276" name="Google Shape;276;p26"/>
          <p:cNvSpPr txBox="1"/>
          <p:nvPr/>
        </p:nvSpPr>
        <p:spPr>
          <a:xfrm>
            <a:off x="8787921" y="1367450"/>
            <a:ext cx="2565900" cy="664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100" cap="none" strike="noStrike">
                <a:solidFill>
                  <a:srgbClr val="555555"/>
                </a:solidFill>
              </a:rPr>
              <a:t>Key channels</a:t>
            </a:r>
            <a:endParaRPr b="1" i="1" sz="1300" cap="none" strike="noStrike">
              <a:solidFill>
                <a:srgbClr val="555555"/>
              </a:solidFill>
            </a:endParaRPr>
          </a:p>
          <a:p>
            <a:pPr indent="0" lvl="0" marL="0" marR="0" rtl="0" algn="l">
              <a:spcBef>
                <a:spcPts val="500"/>
              </a:spcBef>
              <a:spcAft>
                <a:spcPts val="0"/>
              </a:spcAft>
              <a:buNone/>
            </a:pPr>
            <a:r>
              <a:rPr b="1" i="0" lang="en-US" sz="1200" cap="none" strike="noStrike">
                <a:solidFill>
                  <a:srgbClr val="555555"/>
                </a:solidFill>
              </a:rPr>
              <a:t> </a:t>
            </a:r>
            <a:endParaRPr b="1" i="0" cap="none" strike="noStrike">
              <a:solidFill>
                <a:srgbClr val="555555"/>
              </a:solidFill>
            </a:endParaRPr>
          </a:p>
        </p:txBody>
      </p:sp>
      <p:sp>
        <p:nvSpPr>
          <p:cNvPr id="277" name="Google Shape;277;p26"/>
          <p:cNvSpPr/>
          <p:nvPr/>
        </p:nvSpPr>
        <p:spPr>
          <a:xfrm>
            <a:off x="8109067" y="2899461"/>
            <a:ext cx="2057400" cy="4617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278" name="Google Shape;278;p26"/>
          <p:cNvSpPr/>
          <p:nvPr/>
        </p:nvSpPr>
        <p:spPr>
          <a:xfrm>
            <a:off x="3537067" y="1977044"/>
            <a:ext cx="4572000" cy="457200"/>
          </a:xfrm>
          <a:prstGeom prst="ellipse">
            <a:avLst/>
          </a:prstGeom>
          <a:noFill/>
          <a:ln cap="flat" cmpd="sng" w="28575">
            <a:solidFill>
              <a:srgbClr val="F9A4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9" name="Google Shape;279;p26"/>
          <p:cNvSpPr/>
          <p:nvPr/>
        </p:nvSpPr>
        <p:spPr>
          <a:xfrm>
            <a:off x="8295850" y="1917075"/>
            <a:ext cx="3896100" cy="461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700">
                <a:solidFill>
                  <a:srgbClr val="555555"/>
                </a:solidFill>
              </a:rPr>
              <a:t>Introduce </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Keynote addresses</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Expos </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Podcasts</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SEO, Adwords</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Partnerships</a:t>
            </a:r>
            <a:endParaRPr sz="1700">
              <a:solidFill>
                <a:srgbClr val="555555"/>
              </a:solidFill>
            </a:endParaRPr>
          </a:p>
        </p:txBody>
      </p:sp>
      <p:sp>
        <p:nvSpPr>
          <p:cNvPr id="280" name="Google Shape;280;p26"/>
          <p:cNvSpPr/>
          <p:nvPr/>
        </p:nvSpPr>
        <p:spPr>
          <a:xfrm>
            <a:off x="7128700" y="3578225"/>
            <a:ext cx="5063400" cy="1653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rPr lang="en-US" sz="1700">
                <a:solidFill>
                  <a:srgbClr val="555555"/>
                </a:solidFill>
              </a:rPr>
              <a:t>Nurture</a:t>
            </a:r>
            <a:endParaRPr sz="1700">
              <a:solidFill>
                <a:srgbClr val="555555"/>
              </a:solidFill>
            </a:endParaRPr>
          </a:p>
          <a:p>
            <a:pPr indent="-336550" lvl="0" marL="914400" marR="0" rtl="0" algn="l">
              <a:spcBef>
                <a:spcPts val="0"/>
              </a:spcBef>
              <a:spcAft>
                <a:spcPts val="0"/>
              </a:spcAft>
              <a:buClr>
                <a:srgbClr val="555555"/>
              </a:buClr>
              <a:buSzPts val="1700"/>
              <a:buChar char="●"/>
            </a:pPr>
            <a:r>
              <a:rPr lang="en-US" sz="1700">
                <a:solidFill>
                  <a:srgbClr val="555555"/>
                </a:solidFill>
              </a:rPr>
              <a:t>Website, LinkedIn </a:t>
            </a:r>
            <a:endParaRPr sz="1700">
              <a:solidFill>
                <a:srgbClr val="555555"/>
              </a:solidFill>
            </a:endParaRPr>
          </a:p>
          <a:p>
            <a:pPr indent="-336550" lvl="0" marL="914400" marR="0" rtl="0" algn="l">
              <a:spcBef>
                <a:spcPts val="0"/>
              </a:spcBef>
              <a:spcAft>
                <a:spcPts val="0"/>
              </a:spcAft>
              <a:buClr>
                <a:srgbClr val="555555"/>
              </a:buClr>
              <a:buSzPts val="1700"/>
              <a:buChar char="●"/>
            </a:pPr>
            <a:r>
              <a:rPr lang="en-US" sz="1700">
                <a:solidFill>
                  <a:srgbClr val="555555"/>
                </a:solidFill>
              </a:rPr>
              <a:t>Email </a:t>
            </a:r>
            <a:endParaRPr sz="1700">
              <a:solidFill>
                <a:srgbClr val="555555"/>
              </a:solidFill>
            </a:endParaRPr>
          </a:p>
        </p:txBody>
      </p:sp>
      <p:sp>
        <p:nvSpPr>
          <p:cNvPr id="281" name="Google Shape;281;p26"/>
          <p:cNvSpPr/>
          <p:nvPr/>
        </p:nvSpPr>
        <p:spPr>
          <a:xfrm>
            <a:off x="7369051" y="5670183"/>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282" name="Google Shape;282;p26"/>
          <p:cNvSpPr txBox="1"/>
          <p:nvPr/>
        </p:nvSpPr>
        <p:spPr>
          <a:xfrm>
            <a:off x="7128700" y="4485625"/>
            <a:ext cx="50634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rgbClr val="555555"/>
                </a:solidFill>
              </a:rPr>
              <a:t>Encourage</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1:1</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Brochure(s)</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Personalized proposal </a:t>
            </a:r>
            <a:endParaRPr sz="1700">
              <a:solidFill>
                <a:srgbClr val="555555"/>
              </a:solidFill>
            </a:endParaRPr>
          </a:p>
        </p:txBody>
      </p:sp>
      <p:sp>
        <p:nvSpPr>
          <p:cNvPr id="283" name="Google Shape;283;p26"/>
          <p:cNvSpPr txBox="1"/>
          <p:nvPr/>
        </p:nvSpPr>
        <p:spPr>
          <a:xfrm>
            <a:off x="6438925" y="5628775"/>
            <a:ext cx="5753100" cy="149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rgbClr val="555555"/>
                </a:solidFill>
              </a:rPr>
              <a:t>Retain</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CRM Email </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LinkedIn </a:t>
            </a:r>
            <a:endParaRPr sz="1700">
              <a:solidFill>
                <a:srgbClr val="555555"/>
              </a:solidFill>
            </a:endParaRPr>
          </a:p>
          <a:p>
            <a:pPr indent="-336550" lvl="0" marL="457200" rtl="0" algn="l">
              <a:spcBef>
                <a:spcPts val="0"/>
              </a:spcBef>
              <a:spcAft>
                <a:spcPts val="0"/>
              </a:spcAft>
              <a:buClr>
                <a:srgbClr val="555555"/>
              </a:buClr>
              <a:buSzPts val="1700"/>
              <a:buChar char="●"/>
            </a:pPr>
            <a:r>
              <a:rPr lang="en-US" sz="1700">
                <a:solidFill>
                  <a:srgbClr val="555555"/>
                </a:solidFill>
              </a:rPr>
              <a:t>Referral program </a:t>
            </a:r>
            <a:endParaRPr sz="1700">
              <a:solidFill>
                <a:srgbClr val="555555"/>
              </a:solidFill>
            </a:endParaRPr>
          </a:p>
          <a:p>
            <a:pPr indent="0" lvl="0" marL="0" rtl="0" algn="l">
              <a:spcBef>
                <a:spcPts val="0"/>
              </a:spcBef>
              <a:spcAft>
                <a:spcPts val="0"/>
              </a:spcAft>
              <a:buNone/>
            </a:pPr>
            <a:r>
              <a:t/>
            </a:r>
            <a:endParaRPr sz="1700">
              <a:solidFill>
                <a:srgbClr val="555555"/>
              </a:solidFill>
            </a:endParaRPr>
          </a:p>
        </p:txBody>
      </p:sp>
      <p:sp>
        <p:nvSpPr>
          <p:cNvPr id="284" name="Google Shape;284;p26"/>
          <p:cNvSpPr/>
          <p:nvPr/>
        </p:nvSpPr>
        <p:spPr>
          <a:xfrm>
            <a:off x="1698475" y="3944875"/>
            <a:ext cx="537600" cy="21723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85" name="Google Shape;285;p26"/>
          <p:cNvSpPr/>
          <p:nvPr/>
        </p:nvSpPr>
        <p:spPr>
          <a:xfrm>
            <a:off x="1063175" y="2202025"/>
            <a:ext cx="537600" cy="3915300"/>
          </a:xfrm>
          <a:prstGeom prst="bentArrow">
            <a:avLst>
              <a:gd fmla="val 25000" name="adj1"/>
              <a:gd fmla="val 25000" name="adj2"/>
              <a:gd fmla="val 19580" name="adj3"/>
              <a:gd fmla="val 52447"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86" name="Google Shape;286;p26"/>
          <p:cNvSpPr txBox="1"/>
          <p:nvPr/>
        </p:nvSpPr>
        <p:spPr>
          <a:xfrm>
            <a:off x="1129149" y="2155572"/>
            <a:ext cx="18288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i="0" lang="en-US" sz="1900" u="none" cap="none" strike="noStrike">
                <a:solidFill>
                  <a:srgbClr val="555555"/>
                </a:solidFill>
              </a:rPr>
              <a:t>Awareness</a:t>
            </a:r>
            <a:endParaRPr sz="1900">
              <a:solidFill>
                <a:srgbClr val="555555"/>
              </a:solidFill>
            </a:endParaRPr>
          </a:p>
        </p:txBody>
      </p:sp>
      <p:sp>
        <p:nvSpPr>
          <p:cNvPr id="287" name="Google Shape;287;p26"/>
          <p:cNvSpPr txBox="1"/>
          <p:nvPr/>
        </p:nvSpPr>
        <p:spPr>
          <a:xfrm>
            <a:off x="2500475" y="4111625"/>
            <a:ext cx="18651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Intent</a:t>
            </a:r>
            <a:r>
              <a:rPr i="0" lang="en-US" sz="1900" u="none" cap="none" strike="noStrike">
                <a:solidFill>
                  <a:srgbClr val="555555"/>
                </a:solidFill>
              </a:rPr>
              <a:t> </a:t>
            </a:r>
            <a:endParaRPr sz="1900">
              <a:solidFill>
                <a:srgbClr val="555555"/>
              </a:solidFill>
            </a:endParaRPr>
          </a:p>
        </p:txBody>
      </p:sp>
      <p:sp>
        <p:nvSpPr>
          <p:cNvPr id="288" name="Google Shape;288;p26"/>
          <p:cNvSpPr txBox="1"/>
          <p:nvPr/>
        </p:nvSpPr>
        <p:spPr>
          <a:xfrm>
            <a:off x="2236049" y="4887975"/>
            <a:ext cx="27357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Evaluation &amp; Purchase</a:t>
            </a:r>
            <a:endParaRPr sz="1900">
              <a:solidFill>
                <a:srgbClr val="555555"/>
              </a:solidFill>
            </a:endParaRPr>
          </a:p>
        </p:txBody>
      </p:sp>
      <p:sp>
        <p:nvSpPr>
          <p:cNvPr id="289" name="Google Shape;289;p26"/>
          <p:cNvSpPr txBox="1"/>
          <p:nvPr/>
        </p:nvSpPr>
        <p:spPr>
          <a:xfrm>
            <a:off x="2366375" y="5670175"/>
            <a:ext cx="29160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Retention &amp; </a:t>
            </a:r>
            <a:r>
              <a:rPr i="0" lang="en-US" sz="1900" u="none" cap="none" strike="noStrike">
                <a:solidFill>
                  <a:srgbClr val="555555"/>
                </a:solidFill>
              </a:rPr>
              <a:t>Advocacy</a:t>
            </a:r>
            <a:endParaRPr sz="1900">
              <a:solidFill>
                <a:srgbClr val="555555"/>
              </a:solidFill>
            </a:endParaRPr>
          </a:p>
        </p:txBody>
      </p:sp>
      <p:sp>
        <p:nvSpPr>
          <p:cNvPr id="290" name="Google Shape;290;p26"/>
          <p:cNvSpPr txBox="1"/>
          <p:nvPr/>
        </p:nvSpPr>
        <p:spPr>
          <a:xfrm>
            <a:off x="1576648" y="1519844"/>
            <a:ext cx="1524000" cy="415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100" cap="none" strike="noStrike">
                <a:solidFill>
                  <a:srgbClr val="555555"/>
                </a:solidFill>
              </a:rPr>
              <a:t>Objective</a:t>
            </a:r>
            <a:endParaRPr b="1" sz="2100">
              <a:solidFill>
                <a:srgbClr val="555555"/>
              </a:solidFill>
            </a:endParaRPr>
          </a:p>
        </p:txBody>
      </p:sp>
      <p:sp>
        <p:nvSpPr>
          <p:cNvPr id="291" name="Google Shape;291;p26"/>
          <p:cNvSpPr txBox="1"/>
          <p:nvPr/>
        </p:nvSpPr>
        <p:spPr>
          <a:xfrm>
            <a:off x="1841595" y="2791311"/>
            <a:ext cx="18288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Understanding</a:t>
            </a:r>
            <a:endParaRPr sz="1900">
              <a:solidFill>
                <a:srgbClr val="555555"/>
              </a:solidFill>
            </a:endParaRPr>
          </a:p>
        </p:txBody>
      </p:sp>
      <p:sp>
        <p:nvSpPr>
          <p:cNvPr id="292" name="Google Shape;292;p26"/>
          <p:cNvSpPr txBox="1"/>
          <p:nvPr/>
        </p:nvSpPr>
        <p:spPr>
          <a:xfrm>
            <a:off x="1698474" y="3502025"/>
            <a:ext cx="22860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Consideration</a:t>
            </a:r>
            <a:r>
              <a:rPr i="0" lang="en-US" sz="1900" u="none" cap="none" strike="noStrike">
                <a:solidFill>
                  <a:srgbClr val="555555"/>
                </a:solidFill>
              </a:rPr>
              <a:t> </a:t>
            </a:r>
            <a:endParaRPr sz="1900">
              <a:solidFill>
                <a:srgbClr val="555555"/>
              </a:solidFill>
            </a:endParaRPr>
          </a:p>
        </p:txBody>
      </p:sp>
      <p:sp>
        <p:nvSpPr>
          <p:cNvPr id="293" name="Google Shape;293;p26"/>
          <p:cNvSpPr/>
          <p:nvPr/>
        </p:nvSpPr>
        <p:spPr>
          <a:xfrm>
            <a:off x="1160925" y="5840425"/>
            <a:ext cx="48900" cy="16200"/>
          </a:xfrm>
          <a:prstGeom prst="bentArrow">
            <a:avLst>
              <a:gd fmla="val 25000" name="adj1"/>
              <a:gd fmla="val 25000" name="adj2"/>
              <a:gd fmla="val 25000" name="adj3"/>
              <a:gd fmla="val 8750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solidFill>
                <a:srgbClr val="555555"/>
              </a:solidFill>
            </a:endParaRPr>
          </a:p>
        </p:txBody>
      </p:sp>
      <p:cxnSp>
        <p:nvCxnSpPr>
          <p:cNvPr id="294" name="Google Shape;294;p26"/>
          <p:cNvCxnSpPr/>
          <p:nvPr/>
        </p:nvCxnSpPr>
        <p:spPr>
          <a:xfrm>
            <a:off x="8455100" y="2749075"/>
            <a:ext cx="23136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500"/>
                                        <p:tgtEl>
                                          <p:spTgt spid="279"/>
                                        </p:tgtEl>
                                      </p:cBhvr>
                                    </p:animEffect>
                                  </p:childTnLst>
                                </p:cTn>
                              </p:par>
                            </p:childTnLst>
                          </p:cTn>
                        </p:par>
                        <p:par>
                          <p:cTn fill="hold">
                            <p:stCondLst>
                              <p:cond delay="500"/>
                            </p:stCondLst>
                            <p:childTnLst>
                              <p:par>
                                <p:cTn fill="hold" nodeType="afterEffect" presetClass="entr" presetID="10" presetSubtype="0">
                                  <p:stCondLst>
                                    <p:cond delay="500"/>
                                  </p:stCondLst>
                                  <p:childTnLst>
                                    <p:set>
                                      <p:cBhvr>
                                        <p:cTn dur="1" fill="hold">
                                          <p:stCondLst>
                                            <p:cond delay="0"/>
                                          </p:stCondLst>
                                        </p:cTn>
                                        <p:tgtEl>
                                          <p:spTgt spid="277"/>
                                        </p:tgtEl>
                                        <p:attrNameLst>
                                          <p:attrName>style.visibility</p:attrName>
                                        </p:attrNameLst>
                                      </p:cBhvr>
                                      <p:to>
                                        <p:strVal val="visible"/>
                                      </p:to>
                                    </p:set>
                                    <p:animEffect filter="fade" transition="in">
                                      <p:cBhvr>
                                        <p:cTn dur="500"/>
                                        <p:tgtEl>
                                          <p:spTgt spid="2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500"/>
                                  </p:stCondLst>
                                  <p:childTnLst>
                                    <p:set>
                                      <p:cBhvr>
                                        <p:cTn dur="1" fill="hold">
                                          <p:stCondLst>
                                            <p:cond delay="0"/>
                                          </p:stCondLst>
                                        </p:cTn>
                                        <p:tgtEl>
                                          <p:spTgt spid="280"/>
                                        </p:tgtEl>
                                        <p:attrNameLst>
                                          <p:attrName>style.visibility</p:attrName>
                                        </p:attrNameLst>
                                      </p:cBhvr>
                                      <p:to>
                                        <p:strVal val="visible"/>
                                      </p:to>
                                    </p:set>
                                    <p:animEffect filter="fade" transition="in">
                                      <p:cBhvr>
                                        <p:cTn dur="500"/>
                                        <p:tgtEl>
                                          <p:spTgt spid="2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7"/>
          <p:cNvSpPr/>
          <p:nvPr/>
        </p:nvSpPr>
        <p:spPr>
          <a:xfrm>
            <a:off x="392500" y="5777100"/>
            <a:ext cx="11394900" cy="101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01" name="Google Shape;301;p27"/>
          <p:cNvSpPr txBox="1"/>
          <p:nvPr>
            <p:ph type="title"/>
          </p:nvPr>
        </p:nvSpPr>
        <p:spPr>
          <a:xfrm>
            <a:off x="0" y="-9925"/>
            <a:ext cx="12192000" cy="919200"/>
          </a:xfrm>
          <a:prstGeom prst="rect">
            <a:avLst/>
          </a:prstGeom>
          <a:solidFill>
            <a:srgbClr val="FFF2CC"/>
          </a:solid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alibri"/>
              <a:buNone/>
            </a:pPr>
            <a:r>
              <a:rPr b="0" lang="en-US" sz="3300">
                <a:solidFill>
                  <a:schemeClr val="dk2"/>
                </a:solidFill>
                <a:latin typeface="Arial"/>
                <a:ea typeface="Arial"/>
                <a:cs typeface="Arial"/>
                <a:sym typeface="Arial"/>
              </a:rPr>
              <a:t>The StoryBuilds Engagement Funnel</a:t>
            </a:r>
            <a:endParaRPr b="0" sz="3300">
              <a:solidFill>
                <a:schemeClr val="dk2"/>
              </a:solidFill>
              <a:latin typeface="Arial"/>
              <a:ea typeface="Arial"/>
              <a:cs typeface="Arial"/>
              <a:sym typeface="Arial"/>
            </a:endParaRPr>
          </a:p>
        </p:txBody>
      </p:sp>
      <p:grpSp>
        <p:nvGrpSpPr>
          <p:cNvPr id="302" name="Google Shape;302;p27"/>
          <p:cNvGrpSpPr/>
          <p:nvPr/>
        </p:nvGrpSpPr>
        <p:grpSpPr>
          <a:xfrm>
            <a:off x="3537075" y="2205650"/>
            <a:ext cx="4572000" cy="4384100"/>
            <a:chOff x="1152" y="1392"/>
            <a:chExt cx="2880" cy="2352"/>
          </a:xfrm>
        </p:grpSpPr>
        <p:cxnSp>
          <p:nvCxnSpPr>
            <p:cNvPr id="303" name="Google Shape;303;p27"/>
            <p:cNvCxnSpPr/>
            <p:nvPr/>
          </p:nvCxnSpPr>
          <p:spPr>
            <a:xfrm>
              <a:off x="115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304" name="Google Shape;304;p27"/>
            <p:cNvCxnSpPr/>
            <p:nvPr/>
          </p:nvCxnSpPr>
          <p:spPr>
            <a:xfrm rot="5400000">
              <a:off x="283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305" name="Google Shape;305;p27"/>
            <p:cNvCxnSpPr/>
            <p:nvPr/>
          </p:nvCxnSpPr>
          <p:spPr>
            <a:xfrm>
              <a:off x="2304" y="2544"/>
              <a:ext cx="300" cy="1200"/>
            </a:xfrm>
            <a:prstGeom prst="straightConnector1">
              <a:avLst/>
            </a:prstGeom>
            <a:noFill/>
            <a:ln cap="flat" cmpd="sng" w="28575">
              <a:solidFill>
                <a:srgbClr val="F9A451"/>
              </a:solidFill>
              <a:prstDash val="solid"/>
              <a:round/>
              <a:headEnd len="med" w="med" type="none"/>
              <a:tailEnd len="med" w="med" type="none"/>
            </a:ln>
          </p:spPr>
        </p:cxnSp>
        <p:cxnSp>
          <p:nvCxnSpPr>
            <p:cNvPr id="306" name="Google Shape;306;p27"/>
            <p:cNvCxnSpPr/>
            <p:nvPr/>
          </p:nvCxnSpPr>
          <p:spPr>
            <a:xfrm flipH="1">
              <a:off x="2580" y="2544"/>
              <a:ext cx="300" cy="1200"/>
            </a:xfrm>
            <a:prstGeom prst="straightConnector1">
              <a:avLst/>
            </a:prstGeom>
            <a:noFill/>
            <a:ln cap="flat" cmpd="sng" w="28575">
              <a:solidFill>
                <a:srgbClr val="F9A451"/>
              </a:solidFill>
              <a:prstDash val="solid"/>
              <a:round/>
              <a:headEnd len="med" w="med" type="none"/>
              <a:tailEnd len="med" w="med" type="none"/>
            </a:ln>
          </p:spPr>
        </p:cxnSp>
      </p:grpSp>
      <p:sp>
        <p:nvSpPr>
          <p:cNvPr id="307" name="Google Shape;307;p27"/>
          <p:cNvSpPr txBox="1"/>
          <p:nvPr/>
        </p:nvSpPr>
        <p:spPr>
          <a:xfrm rot="-2840401">
            <a:off x="6741401" y="2869508"/>
            <a:ext cx="1828830" cy="369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Enticing</a:t>
            </a:r>
            <a:endParaRPr/>
          </a:p>
        </p:txBody>
      </p:sp>
      <p:sp>
        <p:nvSpPr>
          <p:cNvPr id="308" name="Google Shape;308;p27"/>
          <p:cNvSpPr txBox="1"/>
          <p:nvPr/>
        </p:nvSpPr>
        <p:spPr>
          <a:xfrm rot="-5149934">
            <a:off x="5792046" y="4442692"/>
            <a:ext cx="1341548" cy="3693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Sticky</a:t>
            </a:r>
            <a:endParaRPr/>
          </a:p>
        </p:txBody>
      </p:sp>
      <p:sp>
        <p:nvSpPr>
          <p:cNvPr id="309" name="Google Shape;309;p27"/>
          <p:cNvSpPr txBox="1"/>
          <p:nvPr/>
        </p:nvSpPr>
        <p:spPr>
          <a:xfrm>
            <a:off x="8787919" y="1519850"/>
            <a:ext cx="3010200" cy="679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100">
                <a:solidFill>
                  <a:srgbClr val="555555"/>
                </a:solidFill>
              </a:rPr>
              <a:t>Tactical </a:t>
            </a:r>
            <a:r>
              <a:rPr b="1" lang="en-US" sz="2100">
                <a:solidFill>
                  <a:srgbClr val="555555"/>
                </a:solidFill>
              </a:rPr>
              <a:t>Focus</a:t>
            </a:r>
            <a:endParaRPr b="1" i="1" sz="1300" cap="none" strike="noStrike">
              <a:solidFill>
                <a:srgbClr val="555555"/>
              </a:solidFill>
            </a:endParaRPr>
          </a:p>
          <a:p>
            <a:pPr indent="0" lvl="0" marL="0" marR="0" rtl="0" algn="l">
              <a:spcBef>
                <a:spcPts val="500"/>
              </a:spcBef>
              <a:spcAft>
                <a:spcPts val="0"/>
              </a:spcAft>
              <a:buNone/>
            </a:pPr>
            <a:r>
              <a:rPr b="1" i="0" lang="en-US" sz="1300" cap="none" strike="noStrike">
                <a:solidFill>
                  <a:srgbClr val="555555"/>
                </a:solidFill>
              </a:rPr>
              <a:t> </a:t>
            </a:r>
            <a:endParaRPr b="1" i="0" sz="1500" cap="none" strike="noStrike">
              <a:solidFill>
                <a:srgbClr val="555555"/>
              </a:solidFill>
            </a:endParaRPr>
          </a:p>
        </p:txBody>
      </p:sp>
      <p:sp>
        <p:nvSpPr>
          <p:cNvPr id="310" name="Google Shape;310;p27"/>
          <p:cNvSpPr/>
          <p:nvPr/>
        </p:nvSpPr>
        <p:spPr>
          <a:xfrm>
            <a:off x="3537067" y="1977044"/>
            <a:ext cx="4572000" cy="457200"/>
          </a:xfrm>
          <a:prstGeom prst="ellipse">
            <a:avLst/>
          </a:prstGeom>
          <a:noFill/>
          <a:ln cap="flat" cmpd="sng" w="28575">
            <a:solidFill>
              <a:srgbClr val="F9A4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1" name="Google Shape;311;p27"/>
          <p:cNvSpPr/>
          <p:nvPr/>
        </p:nvSpPr>
        <p:spPr>
          <a:xfrm>
            <a:off x="8295850" y="2374275"/>
            <a:ext cx="3896100" cy="461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700">
                <a:solidFill>
                  <a:srgbClr val="555555"/>
                </a:solidFill>
              </a:rPr>
              <a:t>P</a:t>
            </a:r>
            <a:r>
              <a:rPr lang="en-US" sz="1700">
                <a:solidFill>
                  <a:srgbClr val="555555"/>
                </a:solidFill>
              </a:rPr>
              <a:t>rovide interesting, relevant and valuable content </a:t>
            </a:r>
            <a:endParaRPr sz="1700">
              <a:solidFill>
                <a:srgbClr val="555555"/>
              </a:solidFill>
            </a:endParaRPr>
          </a:p>
          <a:p>
            <a:pPr indent="0" lvl="0" marL="0" rtl="0" algn="l">
              <a:spcBef>
                <a:spcPts val="0"/>
              </a:spcBef>
              <a:spcAft>
                <a:spcPts val="0"/>
              </a:spcAft>
              <a:buNone/>
            </a:pPr>
            <a:r>
              <a:t/>
            </a:r>
            <a:endParaRPr sz="1700">
              <a:solidFill>
                <a:srgbClr val="555555"/>
              </a:solidFill>
            </a:endParaRPr>
          </a:p>
        </p:txBody>
      </p:sp>
      <p:sp>
        <p:nvSpPr>
          <p:cNvPr id="312" name="Google Shape;312;p27"/>
          <p:cNvSpPr/>
          <p:nvPr/>
        </p:nvSpPr>
        <p:spPr>
          <a:xfrm>
            <a:off x="7128600" y="3396263"/>
            <a:ext cx="5063400" cy="165300"/>
          </a:xfrm>
          <a:prstGeom prst="rect">
            <a:avLst/>
          </a:prstGeom>
          <a:noFill/>
          <a:ln>
            <a:noFill/>
          </a:ln>
        </p:spPr>
        <p:txBody>
          <a:bodyPr anchorCtr="0" anchor="t" bIns="45700" lIns="91425" spcFirstLastPara="1" rIns="91425" wrap="square" tIns="45700">
            <a:noAutofit/>
          </a:bodyPr>
          <a:lstStyle/>
          <a:p>
            <a:pPr indent="0" lvl="0" marL="457200" rtl="0" algn="l">
              <a:spcBef>
                <a:spcPts val="0"/>
              </a:spcBef>
              <a:spcAft>
                <a:spcPts val="0"/>
              </a:spcAft>
              <a:buNone/>
            </a:pPr>
            <a:r>
              <a:rPr lang="en-US" sz="1700">
                <a:solidFill>
                  <a:srgbClr val="555555"/>
                </a:solidFill>
              </a:rPr>
              <a:t>D</a:t>
            </a:r>
            <a:r>
              <a:rPr lang="en-US" sz="1700">
                <a:solidFill>
                  <a:srgbClr val="555555"/>
                </a:solidFill>
              </a:rPr>
              <a:t>emonstrate the StoryBuilds value proposition with</a:t>
            </a:r>
            <a:r>
              <a:rPr lang="en-US" sz="1700">
                <a:solidFill>
                  <a:srgbClr val="555555"/>
                </a:solidFill>
              </a:rPr>
              <a:t> more detailed information.</a:t>
            </a:r>
            <a:endParaRPr sz="1700">
              <a:solidFill>
                <a:srgbClr val="555555"/>
              </a:solidFill>
            </a:endParaRPr>
          </a:p>
          <a:p>
            <a:pPr indent="0" lvl="0" marL="457200" marR="0" rtl="0" algn="l">
              <a:spcBef>
                <a:spcPts val="0"/>
              </a:spcBef>
              <a:spcAft>
                <a:spcPts val="0"/>
              </a:spcAft>
              <a:buNone/>
            </a:pPr>
            <a:r>
              <a:t/>
            </a:r>
            <a:endParaRPr sz="1700">
              <a:solidFill>
                <a:srgbClr val="555555"/>
              </a:solidFill>
            </a:endParaRPr>
          </a:p>
          <a:p>
            <a:pPr indent="0" lvl="0" marL="457200" rtl="0" algn="l">
              <a:spcBef>
                <a:spcPts val="0"/>
              </a:spcBef>
              <a:spcAft>
                <a:spcPts val="0"/>
              </a:spcAft>
              <a:buClr>
                <a:schemeClr val="dk1"/>
              </a:buClr>
              <a:buSzPts val="1100"/>
              <a:buFont typeface="Arial"/>
              <a:buNone/>
            </a:pPr>
            <a:r>
              <a:t/>
            </a:r>
            <a:endParaRPr sz="1700">
              <a:solidFill>
                <a:srgbClr val="555555"/>
              </a:solidFill>
            </a:endParaRPr>
          </a:p>
          <a:p>
            <a:pPr indent="0" lvl="0" marL="457200" marR="0" rtl="0" algn="l">
              <a:spcBef>
                <a:spcPts val="0"/>
              </a:spcBef>
              <a:spcAft>
                <a:spcPts val="0"/>
              </a:spcAft>
              <a:buNone/>
            </a:pPr>
            <a:r>
              <a:t/>
            </a:r>
            <a:endParaRPr sz="1700">
              <a:solidFill>
                <a:srgbClr val="555555"/>
              </a:solidFill>
            </a:endParaRPr>
          </a:p>
        </p:txBody>
      </p:sp>
      <p:sp>
        <p:nvSpPr>
          <p:cNvPr id="313" name="Google Shape;313;p27"/>
          <p:cNvSpPr/>
          <p:nvPr/>
        </p:nvSpPr>
        <p:spPr>
          <a:xfrm>
            <a:off x="7531005" y="4811789"/>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solidFill>
                <a:srgbClr val="555555"/>
              </a:solidFill>
            </a:endParaRPr>
          </a:p>
        </p:txBody>
      </p:sp>
      <p:sp>
        <p:nvSpPr>
          <p:cNvPr id="314" name="Google Shape;314;p27"/>
          <p:cNvSpPr/>
          <p:nvPr/>
        </p:nvSpPr>
        <p:spPr>
          <a:xfrm>
            <a:off x="7369051" y="5670183"/>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315" name="Google Shape;315;p27"/>
          <p:cNvSpPr txBox="1"/>
          <p:nvPr/>
        </p:nvSpPr>
        <p:spPr>
          <a:xfrm>
            <a:off x="6897700" y="4675975"/>
            <a:ext cx="50634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1700">
                <a:solidFill>
                  <a:srgbClr val="555555"/>
                </a:solidFill>
              </a:rPr>
              <a:t>Offer clear information on options, benefits, pricing. </a:t>
            </a:r>
            <a:endParaRPr sz="1700">
              <a:solidFill>
                <a:srgbClr val="555555"/>
              </a:solidFill>
            </a:endParaRPr>
          </a:p>
          <a:p>
            <a:pPr indent="0" lvl="0" marL="0" rtl="0" algn="l">
              <a:spcBef>
                <a:spcPts val="0"/>
              </a:spcBef>
              <a:spcAft>
                <a:spcPts val="0"/>
              </a:spcAft>
              <a:buClr>
                <a:schemeClr val="dk1"/>
              </a:buClr>
              <a:buSzPts val="1100"/>
              <a:buFont typeface="Arial"/>
              <a:buNone/>
            </a:pPr>
            <a:r>
              <a:t/>
            </a:r>
            <a:endParaRPr b="1" sz="1700">
              <a:solidFill>
                <a:srgbClr val="555555"/>
              </a:solidFill>
            </a:endParaRPr>
          </a:p>
          <a:p>
            <a:pPr indent="0" lvl="0" marL="0" rtl="0" algn="l">
              <a:spcBef>
                <a:spcPts val="0"/>
              </a:spcBef>
              <a:spcAft>
                <a:spcPts val="0"/>
              </a:spcAft>
              <a:buNone/>
            </a:pPr>
            <a:r>
              <a:rPr b="1" lang="en-US" sz="1700">
                <a:solidFill>
                  <a:srgbClr val="555555"/>
                </a:solidFill>
              </a:rPr>
              <a:t> </a:t>
            </a:r>
            <a:endParaRPr b="1" sz="1700">
              <a:solidFill>
                <a:srgbClr val="555555"/>
              </a:solidFill>
            </a:endParaRPr>
          </a:p>
        </p:txBody>
      </p:sp>
      <p:sp>
        <p:nvSpPr>
          <p:cNvPr id="316" name="Google Shape;316;p27"/>
          <p:cNvSpPr txBox="1"/>
          <p:nvPr/>
        </p:nvSpPr>
        <p:spPr>
          <a:xfrm>
            <a:off x="6715750" y="5585425"/>
            <a:ext cx="54273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rgbClr val="555555"/>
                </a:solidFill>
              </a:rPr>
              <a:t>Provide opportunities for feedback, ongoing demonstrations of LT value, encourage referrals and return engagements </a:t>
            </a:r>
            <a:r>
              <a:rPr i="1" lang="en-US" sz="1700">
                <a:solidFill>
                  <a:srgbClr val="555555"/>
                </a:solidFill>
              </a:rPr>
              <a:t> </a:t>
            </a:r>
            <a:r>
              <a:rPr lang="en-US" sz="1700">
                <a:solidFill>
                  <a:srgbClr val="555555"/>
                </a:solidFill>
              </a:rPr>
              <a:t> </a:t>
            </a:r>
            <a:endParaRPr sz="1700">
              <a:solidFill>
                <a:srgbClr val="555555"/>
              </a:solidFill>
            </a:endParaRPr>
          </a:p>
        </p:txBody>
      </p:sp>
      <p:sp>
        <p:nvSpPr>
          <p:cNvPr id="317" name="Google Shape;317;p27"/>
          <p:cNvSpPr/>
          <p:nvPr/>
        </p:nvSpPr>
        <p:spPr>
          <a:xfrm>
            <a:off x="1698475" y="3944875"/>
            <a:ext cx="537600" cy="21723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18" name="Google Shape;318;p27"/>
          <p:cNvSpPr/>
          <p:nvPr/>
        </p:nvSpPr>
        <p:spPr>
          <a:xfrm>
            <a:off x="1160925" y="5840425"/>
            <a:ext cx="48900" cy="16200"/>
          </a:xfrm>
          <a:prstGeom prst="bentArrow">
            <a:avLst>
              <a:gd fmla="val 25000" name="adj1"/>
              <a:gd fmla="val 25000" name="adj2"/>
              <a:gd fmla="val 25000" name="adj3"/>
              <a:gd fmla="val 8750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19" name="Google Shape;319;p27"/>
          <p:cNvSpPr/>
          <p:nvPr/>
        </p:nvSpPr>
        <p:spPr>
          <a:xfrm>
            <a:off x="1063175" y="2202025"/>
            <a:ext cx="537600" cy="3915300"/>
          </a:xfrm>
          <a:prstGeom prst="bentArrow">
            <a:avLst>
              <a:gd fmla="val 25000" name="adj1"/>
              <a:gd fmla="val 25000" name="adj2"/>
              <a:gd fmla="val 19580" name="adj3"/>
              <a:gd fmla="val 52447"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20" name="Google Shape;320;p27"/>
          <p:cNvSpPr txBox="1"/>
          <p:nvPr/>
        </p:nvSpPr>
        <p:spPr>
          <a:xfrm>
            <a:off x="1129149" y="2155572"/>
            <a:ext cx="18288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i="0" lang="en-US" sz="1900" u="none" cap="none" strike="noStrike">
                <a:solidFill>
                  <a:srgbClr val="555555"/>
                </a:solidFill>
              </a:rPr>
              <a:t>Awareness</a:t>
            </a:r>
            <a:endParaRPr sz="1900">
              <a:solidFill>
                <a:srgbClr val="555555"/>
              </a:solidFill>
            </a:endParaRPr>
          </a:p>
        </p:txBody>
      </p:sp>
      <p:sp>
        <p:nvSpPr>
          <p:cNvPr id="321" name="Google Shape;321;p27"/>
          <p:cNvSpPr txBox="1"/>
          <p:nvPr/>
        </p:nvSpPr>
        <p:spPr>
          <a:xfrm>
            <a:off x="2500475" y="4111625"/>
            <a:ext cx="18651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Intent</a:t>
            </a:r>
            <a:r>
              <a:rPr i="0" lang="en-US" sz="1900" u="none" cap="none" strike="noStrike">
                <a:solidFill>
                  <a:srgbClr val="555555"/>
                </a:solidFill>
              </a:rPr>
              <a:t> </a:t>
            </a:r>
            <a:endParaRPr sz="1900">
              <a:solidFill>
                <a:srgbClr val="555555"/>
              </a:solidFill>
            </a:endParaRPr>
          </a:p>
        </p:txBody>
      </p:sp>
      <p:sp>
        <p:nvSpPr>
          <p:cNvPr id="322" name="Google Shape;322;p27"/>
          <p:cNvSpPr txBox="1"/>
          <p:nvPr/>
        </p:nvSpPr>
        <p:spPr>
          <a:xfrm>
            <a:off x="2236049" y="4887975"/>
            <a:ext cx="27357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Evaluation &amp; Purchase</a:t>
            </a:r>
            <a:endParaRPr sz="1900">
              <a:solidFill>
                <a:srgbClr val="555555"/>
              </a:solidFill>
            </a:endParaRPr>
          </a:p>
        </p:txBody>
      </p:sp>
      <p:sp>
        <p:nvSpPr>
          <p:cNvPr id="323" name="Google Shape;323;p27"/>
          <p:cNvSpPr txBox="1"/>
          <p:nvPr/>
        </p:nvSpPr>
        <p:spPr>
          <a:xfrm>
            <a:off x="2366375" y="5670175"/>
            <a:ext cx="29160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Retention &amp; </a:t>
            </a:r>
            <a:r>
              <a:rPr i="0" lang="en-US" sz="1900" u="none" cap="none" strike="noStrike">
                <a:solidFill>
                  <a:srgbClr val="555555"/>
                </a:solidFill>
              </a:rPr>
              <a:t>Advocacy</a:t>
            </a:r>
            <a:endParaRPr sz="1900">
              <a:solidFill>
                <a:srgbClr val="555555"/>
              </a:solidFill>
            </a:endParaRPr>
          </a:p>
        </p:txBody>
      </p:sp>
      <p:sp>
        <p:nvSpPr>
          <p:cNvPr id="324" name="Google Shape;324;p27"/>
          <p:cNvSpPr txBox="1"/>
          <p:nvPr/>
        </p:nvSpPr>
        <p:spPr>
          <a:xfrm>
            <a:off x="1576648" y="1519844"/>
            <a:ext cx="1524000" cy="415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100" cap="none" strike="noStrike">
                <a:solidFill>
                  <a:srgbClr val="555555"/>
                </a:solidFill>
              </a:rPr>
              <a:t>Objective</a:t>
            </a:r>
            <a:endParaRPr b="1" sz="2100">
              <a:solidFill>
                <a:srgbClr val="555555"/>
              </a:solidFill>
            </a:endParaRPr>
          </a:p>
        </p:txBody>
      </p:sp>
      <p:sp>
        <p:nvSpPr>
          <p:cNvPr id="325" name="Google Shape;325;p27"/>
          <p:cNvSpPr txBox="1"/>
          <p:nvPr/>
        </p:nvSpPr>
        <p:spPr>
          <a:xfrm>
            <a:off x="1841595" y="2791311"/>
            <a:ext cx="18288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Understanding</a:t>
            </a:r>
            <a:endParaRPr sz="1900">
              <a:solidFill>
                <a:srgbClr val="555555"/>
              </a:solidFill>
            </a:endParaRPr>
          </a:p>
        </p:txBody>
      </p:sp>
      <p:sp>
        <p:nvSpPr>
          <p:cNvPr id="326" name="Google Shape;326;p27"/>
          <p:cNvSpPr txBox="1"/>
          <p:nvPr/>
        </p:nvSpPr>
        <p:spPr>
          <a:xfrm>
            <a:off x="1698474" y="3502025"/>
            <a:ext cx="2286000" cy="3849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900">
                <a:solidFill>
                  <a:srgbClr val="555555"/>
                </a:solidFill>
              </a:rPr>
              <a:t>Consideration</a:t>
            </a:r>
            <a:r>
              <a:rPr i="0" lang="en-US" sz="1900" u="none" cap="none" strike="noStrike">
                <a:solidFill>
                  <a:srgbClr val="555555"/>
                </a:solidFill>
              </a:rPr>
              <a:t> </a:t>
            </a:r>
            <a:endParaRPr sz="1900">
              <a:solidFill>
                <a:srgbClr val="555555"/>
              </a:solidFill>
            </a:endParaRPr>
          </a:p>
        </p:txBody>
      </p:sp>
      <p:sp>
        <p:nvSpPr>
          <p:cNvPr id="327" name="Google Shape;327;p27"/>
          <p:cNvSpPr/>
          <p:nvPr/>
        </p:nvSpPr>
        <p:spPr>
          <a:xfrm>
            <a:off x="1160925" y="5840425"/>
            <a:ext cx="48900" cy="16200"/>
          </a:xfrm>
          <a:prstGeom prst="bentArrow">
            <a:avLst>
              <a:gd fmla="val 25000" name="adj1"/>
              <a:gd fmla="val 25000" name="adj2"/>
              <a:gd fmla="val 25000" name="adj3"/>
              <a:gd fmla="val 8750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solidFill>
                <a:srgbClr val="555555"/>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1"/>
                                        </p:tgtEl>
                                        <p:attrNameLst>
                                          <p:attrName>style.visibility</p:attrName>
                                        </p:attrNameLst>
                                      </p:cBhvr>
                                      <p:to>
                                        <p:strVal val="visible"/>
                                      </p:to>
                                    </p:set>
                                    <p:animEffect filter="fade" transition="in">
                                      <p:cBhvr>
                                        <p:cTn dur="500"/>
                                        <p:tgtEl>
                                          <p:spTgt spid="3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500"/>
                                  </p:stCondLst>
                                  <p:childTnLst>
                                    <p:set>
                                      <p:cBhvr>
                                        <p:cTn dur="1" fill="hold">
                                          <p:stCondLst>
                                            <p:cond delay="0"/>
                                          </p:stCondLst>
                                        </p:cTn>
                                        <p:tgtEl>
                                          <p:spTgt spid="312"/>
                                        </p:tgtEl>
                                        <p:attrNameLst>
                                          <p:attrName>style.visibility</p:attrName>
                                        </p:attrNameLst>
                                      </p:cBhvr>
                                      <p:to>
                                        <p:strVal val="visible"/>
                                      </p:to>
                                    </p:set>
                                    <p:animEffect filter="fade" transition="in">
                                      <p:cBhvr>
                                        <p:cTn dur="500"/>
                                        <p:tgtEl>
                                          <p:spTgt spid="3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pic>
        <p:nvPicPr>
          <p:cNvPr id="332" name="Google Shape;332;p28"/>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333" name="Google Shape;333;p28"/>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334" name="Google Shape;334;p28"/>
          <p:cNvSpPr txBox="1"/>
          <p:nvPr/>
        </p:nvSpPr>
        <p:spPr>
          <a:xfrm>
            <a:off x="609600" y="58548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Common Theme: </a:t>
            </a:r>
            <a:r>
              <a:rPr lang="en-US" sz="4000">
                <a:solidFill>
                  <a:srgbClr val="434343"/>
                </a:solidFill>
              </a:rPr>
              <a:t>Curate and Create </a:t>
            </a:r>
            <a:r>
              <a:rPr lang="en-US" sz="4000">
                <a:solidFill>
                  <a:srgbClr val="434343"/>
                </a:solidFill>
              </a:rPr>
              <a:t>Content</a:t>
            </a:r>
            <a:endParaRPr b="0" i="0" sz="4000" u="none" cap="none" strike="noStrike">
              <a:solidFill>
                <a:srgbClr val="434343"/>
              </a:solidFill>
              <a:latin typeface="Arial"/>
              <a:ea typeface="Arial"/>
              <a:cs typeface="Arial"/>
              <a:sym typeface="Arial"/>
            </a:endParaRPr>
          </a:p>
        </p:txBody>
      </p:sp>
      <p:sp>
        <p:nvSpPr>
          <p:cNvPr id="335" name="Google Shape;335;p28"/>
          <p:cNvSpPr txBox="1"/>
          <p:nvPr/>
        </p:nvSpPr>
        <p:spPr>
          <a:xfrm>
            <a:off x="1891575" y="1759325"/>
            <a:ext cx="9483600" cy="4464900"/>
          </a:xfrm>
          <a:prstGeom prst="rect">
            <a:avLst/>
          </a:prstGeom>
          <a:noFill/>
          <a:ln>
            <a:noFill/>
          </a:ln>
        </p:spPr>
        <p:txBody>
          <a:bodyPr anchorCtr="0" anchor="t" bIns="0" lIns="0" spcFirstLastPara="1" rIns="0" wrap="square" tIns="0">
            <a:noAutofit/>
          </a:bodyPr>
          <a:lstStyle/>
          <a:p>
            <a:pPr indent="-444500" lvl="0" marL="609600" rtl="0" algn="l">
              <a:lnSpc>
                <a:spcPct val="115000"/>
              </a:lnSpc>
              <a:spcBef>
                <a:spcPts val="0"/>
              </a:spcBef>
              <a:spcAft>
                <a:spcPts val="0"/>
              </a:spcAft>
              <a:buClr>
                <a:srgbClr val="555555"/>
              </a:buClr>
              <a:buSzPts val="2200"/>
              <a:buChar char="●"/>
            </a:pPr>
            <a:r>
              <a:rPr lang="en-US" sz="2200">
                <a:solidFill>
                  <a:schemeClr val="dk1"/>
                </a:solidFill>
              </a:rPr>
              <a:t>🎥 </a:t>
            </a:r>
            <a:r>
              <a:rPr lang="en-US" sz="2200">
                <a:solidFill>
                  <a:srgbClr val="555555"/>
                </a:solidFill>
              </a:rPr>
              <a:t>Video (Seeing is Believing)</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chemeClr val="dk1"/>
                </a:solidFill>
              </a:rPr>
              <a:t>🎧 </a:t>
            </a:r>
            <a:r>
              <a:rPr lang="en-US" sz="2200">
                <a:solidFill>
                  <a:srgbClr val="555555"/>
                </a:solidFill>
              </a:rPr>
              <a:t>Podcast clips </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chemeClr val="dk1"/>
                </a:solidFill>
              </a:rPr>
              <a:t>🧱 </a:t>
            </a:r>
            <a:r>
              <a:rPr lang="en-US" sz="2200">
                <a:solidFill>
                  <a:srgbClr val="555555"/>
                </a:solidFill>
              </a:rPr>
              <a:t>StoryBuilds demos</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chemeClr val="dk1"/>
                </a:solidFill>
              </a:rPr>
              <a:t> ⭐ </a:t>
            </a:r>
            <a:r>
              <a:rPr lang="en-US" sz="2200">
                <a:solidFill>
                  <a:srgbClr val="555555"/>
                </a:solidFill>
              </a:rPr>
              <a:t>Client Testimonials and Results (Trust, Proof)</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chemeClr val="dk1"/>
                </a:solidFill>
              </a:rPr>
              <a:t>💡</a:t>
            </a:r>
            <a:r>
              <a:rPr lang="en-US" sz="2200">
                <a:solidFill>
                  <a:srgbClr val="555555"/>
                </a:solidFill>
              </a:rPr>
              <a:t>Tips for boosting/maintaining employee engagement, professional development, and culture</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chemeClr val="dk1"/>
                </a:solidFill>
              </a:rPr>
              <a:t>🎤 </a:t>
            </a:r>
            <a:r>
              <a:rPr lang="en-US" sz="2200">
                <a:solidFill>
                  <a:srgbClr val="555555"/>
                </a:solidFill>
              </a:rPr>
              <a:t>Keynote Addresses (Authority) </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chemeClr val="dk1"/>
                </a:solidFill>
              </a:rPr>
              <a:t> 📰 </a:t>
            </a:r>
            <a:r>
              <a:rPr lang="en-US" sz="2200">
                <a:solidFill>
                  <a:srgbClr val="555555"/>
                </a:solidFill>
              </a:rPr>
              <a:t>Industry news </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chemeClr val="dk1"/>
                </a:solidFill>
              </a:rPr>
              <a:t> 📄 </a:t>
            </a:r>
            <a:r>
              <a:rPr lang="en-US" sz="2200">
                <a:solidFill>
                  <a:srgbClr val="555555"/>
                </a:solidFill>
              </a:rPr>
              <a:t>Articles (Thought Leadership, proof of value proposition)</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chemeClr val="dk1"/>
                </a:solidFill>
              </a:rPr>
              <a:t>📨 </a:t>
            </a:r>
            <a:r>
              <a:rPr lang="en-US" sz="2200">
                <a:solidFill>
                  <a:srgbClr val="555555"/>
                </a:solidFill>
              </a:rPr>
              <a:t>CRM (newsletters, SB news, thought leadership)</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chemeClr val="dk1"/>
                </a:solidFill>
              </a:rPr>
              <a:t> 🔗 </a:t>
            </a:r>
            <a:r>
              <a:rPr lang="en-US" sz="2200">
                <a:solidFill>
                  <a:srgbClr val="555555"/>
                </a:solidFill>
              </a:rPr>
              <a:t>LI (webinars, industry news, thought leadership) </a:t>
            </a:r>
            <a:endParaRPr sz="2200">
              <a:solidFill>
                <a:srgbClr val="555555"/>
              </a:solidFill>
            </a:endParaRPr>
          </a:p>
        </p:txBody>
      </p:sp>
      <p:pic>
        <p:nvPicPr>
          <p:cNvPr id="336" name="Google Shape;336;p28"/>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1"/>
          <p:cNvSpPr txBox="1"/>
          <p:nvPr>
            <p:ph idx="4294967295" type="body"/>
          </p:nvPr>
        </p:nvSpPr>
        <p:spPr>
          <a:xfrm>
            <a:off x="646545" y="1600200"/>
            <a:ext cx="10991100" cy="4496100"/>
          </a:xfrm>
          <a:prstGeom prst="rect">
            <a:avLst/>
          </a:prstGeom>
        </p:spPr>
        <p:txBody>
          <a:bodyPr anchorCtr="0" anchor="ctr" bIns="121900" lIns="121900" spcFirstLastPara="1" rIns="121900" wrap="square" tIns="121900">
            <a:noAutofit/>
          </a:bodyPr>
          <a:lstStyle/>
          <a:p>
            <a:pPr indent="-457200" lvl="0" marL="609600" rtl="0" algn="l">
              <a:lnSpc>
                <a:spcPct val="150000"/>
              </a:lnSpc>
              <a:spcBef>
                <a:spcPts val="0"/>
              </a:spcBef>
              <a:spcAft>
                <a:spcPts val="0"/>
              </a:spcAft>
              <a:buClr>
                <a:srgbClr val="434343"/>
              </a:buClr>
              <a:buSzPts val="2400"/>
              <a:buFont typeface="Calibri"/>
              <a:buChar char="➔"/>
            </a:pPr>
            <a:r>
              <a:rPr b="0" lang="en-US" sz="2400">
                <a:solidFill>
                  <a:srgbClr val="434343"/>
                </a:solidFill>
                <a:latin typeface="Arial"/>
                <a:ea typeface="Arial"/>
                <a:cs typeface="Arial"/>
                <a:sym typeface="Arial"/>
              </a:rPr>
              <a:t>Introductions</a:t>
            </a:r>
            <a:endParaRPr b="0" sz="2400">
              <a:solidFill>
                <a:srgbClr val="434343"/>
              </a:solidFill>
              <a:latin typeface="Arial"/>
              <a:ea typeface="Arial"/>
              <a:cs typeface="Arial"/>
              <a:sym typeface="Arial"/>
            </a:endParaRPr>
          </a:p>
          <a:p>
            <a:pPr indent="-457200" lvl="1" marL="1219200" rtl="0" algn="l">
              <a:lnSpc>
                <a:spcPct val="150000"/>
              </a:lnSpc>
              <a:spcBef>
                <a:spcPts val="0"/>
              </a:spcBef>
              <a:spcAft>
                <a:spcPts val="0"/>
              </a:spcAft>
              <a:buClr>
                <a:srgbClr val="434343"/>
              </a:buClr>
              <a:buSzPts val="2400"/>
              <a:buFont typeface="Calibri"/>
              <a:buChar char="◆"/>
            </a:pPr>
            <a:r>
              <a:rPr lang="en-US" sz="2400">
                <a:solidFill>
                  <a:srgbClr val="434343"/>
                </a:solidFill>
                <a:latin typeface="Arial"/>
                <a:ea typeface="Arial"/>
                <a:cs typeface="Arial"/>
                <a:sym typeface="Arial"/>
              </a:rPr>
              <a:t>Compass overview </a:t>
            </a:r>
            <a:endParaRPr sz="2400">
              <a:solidFill>
                <a:srgbClr val="434343"/>
              </a:solidFill>
              <a:latin typeface="Arial"/>
              <a:ea typeface="Arial"/>
              <a:cs typeface="Arial"/>
              <a:sym typeface="Arial"/>
            </a:endParaRPr>
          </a:p>
          <a:p>
            <a:pPr indent="-457200" lvl="1" marL="1219200" rtl="0" algn="l">
              <a:lnSpc>
                <a:spcPct val="150000"/>
              </a:lnSpc>
              <a:spcBef>
                <a:spcPts val="0"/>
              </a:spcBef>
              <a:spcAft>
                <a:spcPts val="0"/>
              </a:spcAft>
              <a:buClr>
                <a:srgbClr val="434343"/>
              </a:buClr>
              <a:buSzPts val="2400"/>
              <a:buFont typeface="Calibri"/>
              <a:buChar char="◆"/>
            </a:pPr>
            <a:r>
              <a:rPr lang="en-US" sz="2400">
                <a:solidFill>
                  <a:srgbClr val="434343"/>
                </a:solidFill>
                <a:latin typeface="Arial"/>
                <a:ea typeface="Arial"/>
                <a:cs typeface="Arial"/>
                <a:sym typeface="Arial"/>
              </a:rPr>
              <a:t>Compass team introductions </a:t>
            </a:r>
            <a:endParaRPr sz="2400">
              <a:solidFill>
                <a:srgbClr val="434343"/>
              </a:solidFill>
              <a:latin typeface="Arial"/>
              <a:ea typeface="Arial"/>
              <a:cs typeface="Arial"/>
              <a:sym typeface="Arial"/>
            </a:endParaRPr>
          </a:p>
          <a:p>
            <a:pPr indent="-457200" lvl="0" marL="609600" rtl="0" algn="l">
              <a:lnSpc>
                <a:spcPct val="150000"/>
              </a:lnSpc>
              <a:spcBef>
                <a:spcPts val="0"/>
              </a:spcBef>
              <a:spcAft>
                <a:spcPts val="0"/>
              </a:spcAft>
              <a:buClr>
                <a:srgbClr val="434343"/>
              </a:buClr>
              <a:buSzPts val="2400"/>
              <a:buFont typeface="Calibri"/>
              <a:buChar char="➔"/>
            </a:pPr>
            <a:r>
              <a:rPr b="0" lang="en-US" sz="2400">
                <a:solidFill>
                  <a:srgbClr val="434343"/>
                </a:solidFill>
                <a:latin typeface="Arial"/>
                <a:ea typeface="Arial"/>
                <a:cs typeface="Arial"/>
                <a:sym typeface="Arial"/>
              </a:rPr>
              <a:t>Project Background and Engagement Scope</a:t>
            </a:r>
            <a:endParaRPr b="0" sz="2400">
              <a:solidFill>
                <a:srgbClr val="434343"/>
              </a:solidFill>
              <a:latin typeface="Arial"/>
              <a:ea typeface="Arial"/>
              <a:cs typeface="Arial"/>
              <a:sym typeface="Arial"/>
            </a:endParaRPr>
          </a:p>
          <a:p>
            <a:pPr indent="-457200" lvl="0" marL="609600" rtl="0" algn="l">
              <a:lnSpc>
                <a:spcPct val="150000"/>
              </a:lnSpc>
              <a:spcBef>
                <a:spcPts val="0"/>
              </a:spcBef>
              <a:spcAft>
                <a:spcPts val="0"/>
              </a:spcAft>
              <a:buClr>
                <a:srgbClr val="434343"/>
              </a:buClr>
              <a:buSzPts val="2400"/>
              <a:buFont typeface="Arial"/>
              <a:buChar char="➔"/>
            </a:pPr>
            <a:r>
              <a:rPr b="0" lang="en-US" sz="2400">
                <a:solidFill>
                  <a:srgbClr val="434343"/>
                </a:solidFill>
                <a:latin typeface="Arial"/>
                <a:ea typeface="Arial"/>
                <a:cs typeface="Arial"/>
                <a:sym typeface="Arial"/>
              </a:rPr>
              <a:t>Phase I Discovery Review</a:t>
            </a:r>
            <a:endParaRPr b="0" sz="2400">
              <a:solidFill>
                <a:srgbClr val="434343"/>
              </a:solidFill>
              <a:latin typeface="Arial"/>
              <a:ea typeface="Arial"/>
              <a:cs typeface="Arial"/>
              <a:sym typeface="Arial"/>
            </a:endParaRPr>
          </a:p>
          <a:p>
            <a:pPr indent="-457200" lvl="0" marL="609600" rtl="0" algn="l">
              <a:lnSpc>
                <a:spcPct val="150000"/>
              </a:lnSpc>
              <a:spcBef>
                <a:spcPts val="0"/>
              </a:spcBef>
              <a:spcAft>
                <a:spcPts val="0"/>
              </a:spcAft>
              <a:buClr>
                <a:srgbClr val="434343"/>
              </a:buClr>
              <a:buSzPts val="2400"/>
              <a:buFont typeface="Calibri"/>
              <a:buChar char="➔"/>
            </a:pPr>
            <a:r>
              <a:rPr b="0" lang="en-US" sz="2400">
                <a:solidFill>
                  <a:srgbClr val="434343"/>
                </a:solidFill>
                <a:latin typeface="Arial"/>
                <a:ea typeface="Arial"/>
                <a:cs typeface="Arial"/>
                <a:sym typeface="Arial"/>
              </a:rPr>
              <a:t>Phase II – Marketing Plan, Implementation Roadmap Recommendations </a:t>
            </a:r>
            <a:endParaRPr b="0" sz="2400">
              <a:solidFill>
                <a:srgbClr val="434343"/>
              </a:solidFill>
              <a:latin typeface="Arial"/>
              <a:ea typeface="Arial"/>
              <a:cs typeface="Arial"/>
              <a:sym typeface="Arial"/>
            </a:endParaRPr>
          </a:p>
          <a:p>
            <a:pPr indent="-457200" lvl="0" marL="609600" rtl="0" algn="l">
              <a:lnSpc>
                <a:spcPct val="150000"/>
              </a:lnSpc>
              <a:spcBef>
                <a:spcPts val="0"/>
              </a:spcBef>
              <a:spcAft>
                <a:spcPts val="0"/>
              </a:spcAft>
              <a:buClr>
                <a:srgbClr val="434343"/>
              </a:buClr>
              <a:buSzPts val="2400"/>
              <a:buChar char="➔"/>
            </a:pPr>
            <a:r>
              <a:rPr b="0" lang="en-US" sz="2400">
                <a:solidFill>
                  <a:srgbClr val="434343"/>
                </a:solidFill>
                <a:latin typeface="Arial"/>
                <a:ea typeface="Arial"/>
                <a:cs typeface="Arial"/>
                <a:sym typeface="Arial"/>
              </a:rPr>
              <a:t>Plan Summary &amp; </a:t>
            </a:r>
            <a:r>
              <a:rPr b="0" lang="en-US" sz="2400">
                <a:solidFill>
                  <a:srgbClr val="434343"/>
                </a:solidFill>
                <a:latin typeface="Arial"/>
                <a:ea typeface="Arial"/>
                <a:cs typeface="Arial"/>
                <a:sym typeface="Arial"/>
              </a:rPr>
              <a:t>Discussion</a:t>
            </a:r>
            <a:endParaRPr b="0" sz="2400">
              <a:solidFill>
                <a:srgbClr val="434343"/>
              </a:solidFill>
              <a:latin typeface="Arial"/>
              <a:ea typeface="Arial"/>
              <a:cs typeface="Arial"/>
              <a:sym typeface="Arial"/>
            </a:endParaRPr>
          </a:p>
        </p:txBody>
      </p:sp>
      <p:sp>
        <p:nvSpPr>
          <p:cNvPr id="68" name="Google Shape;68;p11"/>
          <p:cNvSpPr txBox="1"/>
          <p:nvPr>
            <p:ph type="title"/>
          </p:nvPr>
        </p:nvSpPr>
        <p:spPr>
          <a:xfrm>
            <a:off x="655700" y="838200"/>
            <a:ext cx="10972800" cy="1066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4000">
                <a:solidFill>
                  <a:srgbClr val="555555"/>
                </a:solidFill>
                <a:latin typeface="Arial"/>
                <a:ea typeface="Arial"/>
                <a:cs typeface="Arial"/>
                <a:sym typeface="Arial"/>
              </a:rPr>
              <a:t>Agenda</a:t>
            </a:r>
            <a:endParaRPr sz="4000">
              <a:solidFill>
                <a:srgbClr val="555555"/>
              </a:solidFill>
              <a:latin typeface="Arial"/>
              <a:ea typeface="Arial"/>
              <a:cs typeface="Arial"/>
              <a:sym typeface="Arial"/>
            </a:endParaRPr>
          </a:p>
        </p:txBody>
      </p:sp>
      <p:sp>
        <p:nvSpPr>
          <p:cNvPr id="69" name="Google Shape;69;p11"/>
          <p:cNvSpPr txBox="1"/>
          <p:nvPr>
            <p:ph idx="12" type="sldNum"/>
          </p:nvPr>
        </p:nvSpPr>
        <p:spPr>
          <a:xfrm>
            <a:off x="9416567" y="6492784"/>
            <a:ext cx="2844900" cy="365100"/>
          </a:xfrm>
          <a:prstGeom prst="rect">
            <a:avLst/>
          </a:prstGeom>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pic>
        <p:nvPicPr>
          <p:cNvPr id="341" name="Google Shape;341;p29"/>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342" name="Google Shape;342;p29"/>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343" name="Google Shape;343;p29"/>
          <p:cNvSpPr txBox="1"/>
          <p:nvPr/>
        </p:nvSpPr>
        <p:spPr>
          <a:xfrm>
            <a:off x="609600" y="626901"/>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Implementation Priorities </a:t>
            </a:r>
            <a:endParaRPr b="0" i="0" sz="4000" u="none" cap="none" strike="noStrike">
              <a:solidFill>
                <a:srgbClr val="434343"/>
              </a:solidFill>
              <a:latin typeface="Arial"/>
              <a:ea typeface="Arial"/>
              <a:cs typeface="Arial"/>
              <a:sym typeface="Arial"/>
            </a:endParaRPr>
          </a:p>
        </p:txBody>
      </p:sp>
      <p:sp>
        <p:nvSpPr>
          <p:cNvPr id="344" name="Google Shape;344;p29"/>
          <p:cNvSpPr txBox="1"/>
          <p:nvPr/>
        </p:nvSpPr>
        <p:spPr>
          <a:xfrm>
            <a:off x="609600" y="1770200"/>
            <a:ext cx="11149800" cy="4464900"/>
          </a:xfrm>
          <a:prstGeom prst="rect">
            <a:avLst/>
          </a:prstGeom>
          <a:noFill/>
          <a:ln>
            <a:noFill/>
          </a:ln>
        </p:spPr>
        <p:txBody>
          <a:bodyPr anchorCtr="0" anchor="t" bIns="0" lIns="0" spcFirstLastPara="1" rIns="0" wrap="square" tIns="0">
            <a:noAutofit/>
          </a:bodyPr>
          <a:lstStyle/>
          <a:p>
            <a:pPr indent="-457200" lvl="0" marL="609600" marR="0" rtl="0" algn="l">
              <a:lnSpc>
                <a:spcPct val="115000"/>
              </a:lnSpc>
              <a:spcBef>
                <a:spcPts val="0"/>
              </a:spcBef>
              <a:spcAft>
                <a:spcPts val="0"/>
              </a:spcAft>
              <a:buClr>
                <a:srgbClr val="434343"/>
              </a:buClr>
              <a:buSzPts val="2400"/>
              <a:buFont typeface="Calibri"/>
              <a:buChar char="●"/>
            </a:pPr>
            <a:r>
              <a:rPr b="1" lang="en-US" sz="2300">
                <a:solidFill>
                  <a:srgbClr val="434343"/>
                </a:solidFill>
              </a:rPr>
              <a:t>First:  </a:t>
            </a:r>
            <a:r>
              <a:rPr lang="en-US" sz="2300">
                <a:solidFill>
                  <a:srgbClr val="434343"/>
                </a:solidFill>
              </a:rPr>
              <a:t>StoryBuilds “Elevator” Speech </a:t>
            </a:r>
            <a:endParaRPr sz="2300">
              <a:solidFill>
                <a:srgbClr val="434343"/>
              </a:solidFill>
            </a:endParaRPr>
          </a:p>
          <a:p>
            <a:pPr indent="0" lvl="0" marL="0" marR="0" rtl="0" algn="l">
              <a:lnSpc>
                <a:spcPct val="115000"/>
              </a:lnSpc>
              <a:spcBef>
                <a:spcPts val="0"/>
              </a:spcBef>
              <a:spcAft>
                <a:spcPts val="0"/>
              </a:spcAft>
              <a:buNone/>
            </a:pPr>
            <a:r>
              <a:t/>
            </a:r>
            <a:endParaRPr sz="2300">
              <a:solidFill>
                <a:srgbClr val="434343"/>
              </a:solidFill>
            </a:endParaRPr>
          </a:p>
          <a:p>
            <a:pPr indent="-450850" lvl="0" marL="609600" marR="0" rtl="0" algn="l">
              <a:lnSpc>
                <a:spcPct val="115000"/>
              </a:lnSpc>
              <a:spcBef>
                <a:spcPts val="0"/>
              </a:spcBef>
              <a:spcAft>
                <a:spcPts val="0"/>
              </a:spcAft>
              <a:buClr>
                <a:srgbClr val="434343"/>
              </a:buClr>
              <a:buSzPts val="2300"/>
              <a:buChar char="●"/>
            </a:pPr>
            <a:r>
              <a:rPr b="1" lang="en-US" sz="2300">
                <a:solidFill>
                  <a:srgbClr val="434343"/>
                </a:solidFill>
              </a:rPr>
              <a:t>Second:  </a:t>
            </a:r>
            <a:r>
              <a:rPr lang="en-US" sz="2300">
                <a:solidFill>
                  <a:srgbClr val="434343"/>
                </a:solidFill>
              </a:rPr>
              <a:t>StoryBuilds website - optimize to be “B2B/corporate-friendly” </a:t>
            </a:r>
            <a:endParaRPr sz="2300">
              <a:solidFill>
                <a:srgbClr val="434343"/>
              </a:solidFill>
            </a:endParaRPr>
          </a:p>
          <a:p>
            <a:pPr indent="0" lvl="0" marL="0" marR="0" rtl="0" algn="l">
              <a:lnSpc>
                <a:spcPct val="115000"/>
              </a:lnSpc>
              <a:spcBef>
                <a:spcPts val="0"/>
              </a:spcBef>
              <a:spcAft>
                <a:spcPts val="0"/>
              </a:spcAft>
              <a:buNone/>
            </a:pPr>
            <a:r>
              <a:t/>
            </a:r>
            <a:endParaRPr sz="2300">
              <a:solidFill>
                <a:srgbClr val="434343"/>
              </a:solidFill>
            </a:endParaRPr>
          </a:p>
          <a:p>
            <a:pPr indent="-450850" lvl="0" marL="609600" marR="0" rtl="0" algn="l">
              <a:lnSpc>
                <a:spcPct val="115000"/>
              </a:lnSpc>
              <a:spcBef>
                <a:spcPts val="0"/>
              </a:spcBef>
              <a:spcAft>
                <a:spcPts val="0"/>
              </a:spcAft>
              <a:buClr>
                <a:srgbClr val="434343"/>
              </a:buClr>
              <a:buSzPts val="2300"/>
              <a:buChar char="●"/>
            </a:pPr>
            <a:r>
              <a:rPr b="1" lang="en-US" sz="2300">
                <a:solidFill>
                  <a:srgbClr val="434343"/>
                </a:solidFill>
              </a:rPr>
              <a:t>Third:</a:t>
            </a:r>
            <a:r>
              <a:rPr lang="en-US" sz="2300">
                <a:solidFill>
                  <a:srgbClr val="434343"/>
                </a:solidFill>
              </a:rPr>
              <a:t> LinkedIn site and posting content/calendar </a:t>
            </a:r>
            <a:r>
              <a:rPr lang="en-US" sz="2300">
                <a:solidFill>
                  <a:srgbClr val="434343"/>
                </a:solidFill>
              </a:rPr>
              <a:t>(create and optimize)</a:t>
            </a:r>
            <a:endParaRPr sz="2300">
              <a:solidFill>
                <a:srgbClr val="434343"/>
              </a:solidFill>
            </a:endParaRPr>
          </a:p>
          <a:p>
            <a:pPr indent="0" lvl="0" marL="0" marR="0" rtl="0" algn="l">
              <a:lnSpc>
                <a:spcPct val="115000"/>
              </a:lnSpc>
              <a:spcBef>
                <a:spcPts val="0"/>
              </a:spcBef>
              <a:spcAft>
                <a:spcPts val="0"/>
              </a:spcAft>
              <a:buNone/>
            </a:pPr>
            <a:r>
              <a:t/>
            </a:r>
            <a:endParaRPr sz="2300">
              <a:solidFill>
                <a:srgbClr val="434343"/>
              </a:solidFill>
            </a:endParaRPr>
          </a:p>
          <a:p>
            <a:pPr indent="-450850" lvl="0" marL="609600" rtl="0" algn="l">
              <a:lnSpc>
                <a:spcPct val="115000"/>
              </a:lnSpc>
              <a:spcBef>
                <a:spcPts val="0"/>
              </a:spcBef>
              <a:spcAft>
                <a:spcPts val="0"/>
              </a:spcAft>
              <a:buClr>
                <a:srgbClr val="434343"/>
              </a:buClr>
              <a:buSzPts val="2300"/>
              <a:buChar char="●"/>
            </a:pPr>
            <a:r>
              <a:rPr b="1" lang="en-US" sz="2300">
                <a:solidFill>
                  <a:srgbClr val="434343"/>
                </a:solidFill>
              </a:rPr>
              <a:t>Fourth</a:t>
            </a:r>
            <a:r>
              <a:rPr b="1" lang="en-US" sz="2300">
                <a:solidFill>
                  <a:srgbClr val="434343"/>
                </a:solidFill>
              </a:rPr>
              <a:t>:</a:t>
            </a:r>
            <a:r>
              <a:rPr lang="en-US" sz="2300">
                <a:solidFill>
                  <a:srgbClr val="434343"/>
                </a:solidFill>
              </a:rPr>
              <a:t> Brochures and Media Kit - update, reflecting Elev. Speech, site revisions</a:t>
            </a:r>
            <a:endParaRPr sz="2300">
              <a:solidFill>
                <a:srgbClr val="434343"/>
              </a:solidFill>
            </a:endParaRPr>
          </a:p>
          <a:p>
            <a:pPr indent="0" lvl="0" marL="0" rtl="0" algn="l">
              <a:lnSpc>
                <a:spcPct val="115000"/>
              </a:lnSpc>
              <a:spcBef>
                <a:spcPts val="0"/>
              </a:spcBef>
              <a:spcAft>
                <a:spcPts val="0"/>
              </a:spcAft>
              <a:buNone/>
            </a:pPr>
            <a:r>
              <a:t/>
            </a:r>
            <a:endParaRPr sz="2300">
              <a:solidFill>
                <a:srgbClr val="434343"/>
              </a:solidFill>
            </a:endParaRPr>
          </a:p>
          <a:p>
            <a:pPr indent="-450850" lvl="0" marL="609600" rtl="0" algn="l">
              <a:lnSpc>
                <a:spcPct val="115000"/>
              </a:lnSpc>
              <a:spcBef>
                <a:spcPts val="0"/>
              </a:spcBef>
              <a:spcAft>
                <a:spcPts val="0"/>
              </a:spcAft>
              <a:buClr>
                <a:srgbClr val="434343"/>
              </a:buClr>
              <a:buSzPts val="2300"/>
              <a:buChar char="●"/>
            </a:pPr>
            <a:r>
              <a:rPr b="1" lang="en-US" sz="2300">
                <a:solidFill>
                  <a:srgbClr val="434343"/>
                </a:solidFill>
              </a:rPr>
              <a:t>Fifth:</a:t>
            </a:r>
            <a:r>
              <a:rPr lang="en-US" sz="2300">
                <a:solidFill>
                  <a:srgbClr val="434343"/>
                </a:solidFill>
              </a:rPr>
              <a:t>  CRM content and email schedule </a:t>
            </a:r>
            <a:endParaRPr sz="2300">
              <a:solidFill>
                <a:srgbClr val="434343"/>
              </a:solidFill>
            </a:endParaRPr>
          </a:p>
          <a:p>
            <a:pPr indent="0" lvl="0" marL="609600" rtl="0" algn="l">
              <a:lnSpc>
                <a:spcPct val="115000"/>
              </a:lnSpc>
              <a:spcBef>
                <a:spcPts val="0"/>
              </a:spcBef>
              <a:spcAft>
                <a:spcPts val="0"/>
              </a:spcAft>
              <a:buNone/>
            </a:pPr>
            <a:r>
              <a:t/>
            </a:r>
            <a:endParaRPr sz="2300">
              <a:solidFill>
                <a:srgbClr val="434343"/>
              </a:solidFill>
            </a:endParaRPr>
          </a:p>
          <a:p>
            <a:pPr indent="-450850" lvl="0" marL="609600" rtl="0" algn="l">
              <a:lnSpc>
                <a:spcPct val="115000"/>
              </a:lnSpc>
              <a:spcBef>
                <a:spcPts val="0"/>
              </a:spcBef>
              <a:spcAft>
                <a:spcPts val="0"/>
              </a:spcAft>
              <a:buClr>
                <a:srgbClr val="434343"/>
              </a:buClr>
              <a:buSzPts val="2300"/>
              <a:buChar char="●"/>
            </a:pPr>
            <a:r>
              <a:rPr b="1" lang="en-US" sz="2300">
                <a:solidFill>
                  <a:srgbClr val="434343"/>
                </a:solidFill>
              </a:rPr>
              <a:t>Sixth</a:t>
            </a:r>
            <a:r>
              <a:rPr b="1" lang="en-US" sz="2300">
                <a:solidFill>
                  <a:srgbClr val="434343"/>
                </a:solidFill>
              </a:rPr>
              <a:t>: </a:t>
            </a:r>
            <a:r>
              <a:rPr lang="en-US" sz="2300">
                <a:solidFill>
                  <a:srgbClr val="434343"/>
                </a:solidFill>
              </a:rPr>
              <a:t>Conferences, Expos (e.g. HR, lawyers’ </a:t>
            </a:r>
            <a:r>
              <a:rPr lang="en-US" sz="2300">
                <a:solidFill>
                  <a:srgbClr val="434343"/>
                </a:solidFill>
              </a:rPr>
              <a:t>events</a:t>
            </a:r>
            <a:r>
              <a:rPr lang="en-US" sz="2300">
                <a:solidFill>
                  <a:srgbClr val="434343"/>
                </a:solidFill>
              </a:rPr>
              <a:t>) research</a:t>
            </a:r>
            <a:endParaRPr b="1" i="0" sz="1900" u="none" cap="none" strike="noStrike">
              <a:solidFill>
                <a:srgbClr val="434343"/>
              </a:solidFill>
              <a:latin typeface="Arial"/>
              <a:ea typeface="Arial"/>
              <a:cs typeface="Arial"/>
              <a:sym typeface="Arial"/>
            </a:endParaRPr>
          </a:p>
        </p:txBody>
      </p:sp>
      <p:pic>
        <p:nvPicPr>
          <p:cNvPr id="345" name="Google Shape;345;p29"/>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0"/>
          <p:cNvSpPr/>
          <p:nvPr/>
        </p:nvSpPr>
        <p:spPr>
          <a:xfrm>
            <a:off x="609600" y="1801600"/>
            <a:ext cx="5264100" cy="4433400"/>
          </a:xfrm>
          <a:prstGeom prst="roundRect">
            <a:avLst>
              <a:gd fmla="val 4308" name="adj"/>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351" name="Google Shape;351;p30"/>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352" name="Google Shape;352;p30"/>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353" name="Google Shape;353;p30"/>
          <p:cNvSpPr txBox="1"/>
          <p:nvPr/>
        </p:nvSpPr>
        <p:spPr>
          <a:xfrm>
            <a:off x="609600" y="58548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Develop your elevator speech </a:t>
            </a:r>
            <a:r>
              <a:rPr b="0" i="0" lang="en-US" sz="4000" u="none" cap="none" strike="noStrike">
                <a:solidFill>
                  <a:srgbClr val="434343"/>
                </a:solidFill>
                <a:latin typeface="Arial"/>
                <a:ea typeface="Arial"/>
                <a:cs typeface="Arial"/>
                <a:sym typeface="Arial"/>
              </a:rPr>
              <a:t> </a:t>
            </a:r>
            <a:endParaRPr b="0" i="0" sz="4000" u="none" cap="none" strike="noStrike">
              <a:solidFill>
                <a:srgbClr val="434343"/>
              </a:solidFill>
              <a:latin typeface="Arial"/>
              <a:ea typeface="Arial"/>
              <a:cs typeface="Arial"/>
              <a:sym typeface="Arial"/>
            </a:endParaRPr>
          </a:p>
        </p:txBody>
      </p:sp>
      <p:sp>
        <p:nvSpPr>
          <p:cNvPr id="354" name="Google Shape;354;p30"/>
          <p:cNvSpPr txBox="1"/>
          <p:nvPr/>
        </p:nvSpPr>
        <p:spPr>
          <a:xfrm>
            <a:off x="990600" y="2066788"/>
            <a:ext cx="4442100" cy="4022100"/>
          </a:xfrm>
          <a:prstGeom prst="rect">
            <a:avLst/>
          </a:prstGeom>
          <a:noFill/>
          <a:ln>
            <a:noFill/>
          </a:ln>
        </p:spPr>
        <p:txBody>
          <a:bodyPr anchorCtr="0" anchor="ctr" bIns="0" lIns="0" spcFirstLastPara="1" rIns="0" wrap="square" tIns="0">
            <a:noAutofit/>
          </a:bodyPr>
          <a:lstStyle/>
          <a:p>
            <a:pPr indent="-419100" lvl="0" marL="457200" rtl="0" algn="l">
              <a:lnSpc>
                <a:spcPct val="115000"/>
              </a:lnSpc>
              <a:spcBef>
                <a:spcPts val="1000"/>
              </a:spcBef>
              <a:spcAft>
                <a:spcPts val="0"/>
              </a:spcAft>
              <a:buClr>
                <a:srgbClr val="555555"/>
              </a:buClr>
              <a:buSzPts val="3000"/>
              <a:buChar char="➔"/>
            </a:pPr>
            <a:r>
              <a:rPr lang="en-US" sz="3000">
                <a:solidFill>
                  <a:srgbClr val="555555"/>
                </a:solidFill>
              </a:rPr>
              <a:t>70 words max</a:t>
            </a:r>
            <a:endParaRPr sz="3000">
              <a:solidFill>
                <a:srgbClr val="555555"/>
              </a:solidFill>
            </a:endParaRPr>
          </a:p>
          <a:p>
            <a:pPr indent="-419100" lvl="0" marL="457200" rtl="0" algn="l">
              <a:lnSpc>
                <a:spcPct val="115000"/>
              </a:lnSpc>
              <a:spcBef>
                <a:spcPts val="1000"/>
              </a:spcBef>
              <a:spcAft>
                <a:spcPts val="0"/>
              </a:spcAft>
              <a:buClr>
                <a:srgbClr val="555555"/>
              </a:buClr>
              <a:buSzPts val="3000"/>
              <a:buChar char="➔"/>
            </a:pPr>
            <a:r>
              <a:rPr lang="en-US" sz="3000">
                <a:solidFill>
                  <a:srgbClr val="555555"/>
                </a:solidFill>
              </a:rPr>
              <a:t>Teach board and stakeholders</a:t>
            </a:r>
            <a:endParaRPr sz="3000">
              <a:solidFill>
                <a:srgbClr val="555555"/>
              </a:solidFill>
            </a:endParaRPr>
          </a:p>
          <a:p>
            <a:pPr indent="-419100" lvl="0" marL="457200" rtl="0" algn="l">
              <a:lnSpc>
                <a:spcPct val="115000"/>
              </a:lnSpc>
              <a:spcBef>
                <a:spcPts val="1000"/>
              </a:spcBef>
              <a:spcAft>
                <a:spcPts val="1000"/>
              </a:spcAft>
              <a:buClr>
                <a:srgbClr val="555555"/>
              </a:buClr>
              <a:buSzPts val="3000"/>
              <a:buChar char="➔"/>
            </a:pPr>
            <a:r>
              <a:rPr lang="en-US" sz="3000">
                <a:solidFill>
                  <a:srgbClr val="555555"/>
                </a:solidFill>
              </a:rPr>
              <a:t>Stay on script</a:t>
            </a:r>
            <a:endParaRPr b="1" i="0" sz="3000" u="none" cap="none" strike="noStrike">
              <a:solidFill>
                <a:srgbClr val="555555"/>
              </a:solidFill>
              <a:latin typeface="Arial"/>
              <a:ea typeface="Arial"/>
              <a:cs typeface="Arial"/>
              <a:sym typeface="Arial"/>
            </a:endParaRPr>
          </a:p>
        </p:txBody>
      </p:sp>
      <p:pic>
        <p:nvPicPr>
          <p:cNvPr id="355" name="Google Shape;355;p30"/>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356" name="Google Shape;356;p30"/>
          <p:cNvPicPr preferRelativeResize="0"/>
          <p:nvPr/>
        </p:nvPicPr>
        <p:blipFill rotWithShape="1">
          <a:blip r:embed="rId5">
            <a:alphaModFix/>
          </a:blip>
          <a:srcRect b="0" l="0" r="0" t="0"/>
          <a:stretch/>
        </p:blipFill>
        <p:spPr>
          <a:xfrm rot="2">
            <a:off x="6030406" y="2881251"/>
            <a:ext cx="5000395" cy="2798696"/>
          </a:xfrm>
          <a:prstGeom prst="rect">
            <a:avLst/>
          </a:prstGeom>
          <a:noFill/>
          <a:ln cap="flat" cmpd="sng" w="9525">
            <a:solidFill>
              <a:srgbClr val="96A532"/>
            </a:solidFill>
            <a:prstDash val="solid"/>
            <a:round/>
            <a:headEnd len="sm" w="sm" type="none"/>
            <a:tailEnd len="sm" w="sm" type="none"/>
          </a:ln>
          <a:effectLst>
            <a:outerShdw blurRad="50800" rotWithShape="0" algn="tl" dir="2700000" dist="38100">
              <a:srgbClr val="000000">
                <a:alpha val="40000"/>
              </a:srgbClr>
            </a:outerShdw>
          </a:effectLst>
        </p:spPr>
      </p:pic>
      <p:sp>
        <p:nvSpPr>
          <p:cNvPr id="357" name="Google Shape;357;p30"/>
          <p:cNvSpPr/>
          <p:nvPr/>
        </p:nvSpPr>
        <p:spPr>
          <a:xfrm rot="697">
            <a:off x="6291482" y="2112371"/>
            <a:ext cx="4442100" cy="646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3600">
                <a:solidFill>
                  <a:srgbClr val="E6E6E6"/>
                </a:solidFill>
                <a:latin typeface="Calibri"/>
                <a:ea typeface="Calibri"/>
                <a:cs typeface="Calibri"/>
                <a:sym typeface="Calibri"/>
              </a:rPr>
              <a:t>For example</a:t>
            </a:r>
            <a:r>
              <a:rPr b="1" lang="en-US" sz="3600" cap="none">
                <a:solidFill>
                  <a:srgbClr val="E6E6E6"/>
                </a:solidFill>
                <a:latin typeface="Calibri"/>
                <a:ea typeface="Calibri"/>
                <a:cs typeface="Calibri"/>
                <a:sym typeface="Calibri"/>
              </a:rPr>
              <a:t> only</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1"/>
          <p:cNvSpPr/>
          <p:nvPr/>
        </p:nvSpPr>
        <p:spPr>
          <a:xfrm>
            <a:off x="609600" y="1801600"/>
            <a:ext cx="5264100" cy="4433400"/>
          </a:xfrm>
          <a:prstGeom prst="roundRect">
            <a:avLst>
              <a:gd fmla="val 4308" name="adj"/>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363" name="Google Shape;363;p31"/>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364" name="Google Shape;364;p31"/>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365" name="Google Shape;365;p31"/>
          <p:cNvSpPr txBox="1"/>
          <p:nvPr/>
        </p:nvSpPr>
        <p:spPr>
          <a:xfrm>
            <a:off x="711050" y="512763"/>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Then write these versions </a:t>
            </a:r>
            <a:r>
              <a:rPr b="0" i="0" lang="en-US" sz="4000" u="none" cap="none" strike="noStrike">
                <a:solidFill>
                  <a:srgbClr val="434343"/>
                </a:solidFill>
                <a:latin typeface="Arial"/>
                <a:ea typeface="Arial"/>
                <a:cs typeface="Arial"/>
                <a:sym typeface="Arial"/>
              </a:rPr>
              <a:t> </a:t>
            </a:r>
            <a:endParaRPr b="0" i="0" sz="4000" u="none" cap="none" strike="noStrike">
              <a:solidFill>
                <a:srgbClr val="434343"/>
              </a:solidFill>
              <a:latin typeface="Arial"/>
              <a:ea typeface="Arial"/>
              <a:cs typeface="Arial"/>
              <a:sym typeface="Arial"/>
            </a:endParaRPr>
          </a:p>
        </p:txBody>
      </p:sp>
      <p:sp>
        <p:nvSpPr>
          <p:cNvPr id="366" name="Google Shape;366;p31"/>
          <p:cNvSpPr txBox="1"/>
          <p:nvPr/>
        </p:nvSpPr>
        <p:spPr>
          <a:xfrm>
            <a:off x="984250" y="2444750"/>
            <a:ext cx="4683000" cy="3333600"/>
          </a:xfrm>
          <a:prstGeom prst="rect">
            <a:avLst/>
          </a:prstGeom>
          <a:noFill/>
          <a:ln>
            <a:noFill/>
          </a:ln>
        </p:spPr>
        <p:txBody>
          <a:bodyPr anchorCtr="0" anchor="t" bIns="0" lIns="0" spcFirstLastPara="1" rIns="0" wrap="square" tIns="0">
            <a:noAutofit/>
          </a:bodyPr>
          <a:lstStyle/>
          <a:p>
            <a:pPr indent="-419100" lvl="0" marL="457200" rtl="0" algn="l">
              <a:lnSpc>
                <a:spcPct val="150000"/>
              </a:lnSpc>
              <a:spcBef>
                <a:spcPts val="0"/>
              </a:spcBef>
              <a:spcAft>
                <a:spcPts val="0"/>
              </a:spcAft>
              <a:buClr>
                <a:srgbClr val="555555"/>
              </a:buClr>
              <a:buSzPts val="3000"/>
              <a:buChar char="➔"/>
            </a:pPr>
            <a:r>
              <a:rPr lang="en-US" sz="3000">
                <a:solidFill>
                  <a:srgbClr val="555555"/>
                </a:solidFill>
              </a:rPr>
              <a:t>In 10-25 words</a:t>
            </a:r>
            <a:endParaRPr sz="3000">
              <a:solidFill>
                <a:srgbClr val="555555"/>
              </a:solidFill>
            </a:endParaRPr>
          </a:p>
          <a:p>
            <a:pPr indent="-419100" lvl="0" marL="457200" rtl="0" algn="l">
              <a:lnSpc>
                <a:spcPct val="150000"/>
              </a:lnSpc>
              <a:spcBef>
                <a:spcPts val="0"/>
              </a:spcBef>
              <a:spcAft>
                <a:spcPts val="0"/>
              </a:spcAft>
              <a:buClr>
                <a:srgbClr val="555555"/>
              </a:buClr>
              <a:buSzPts val="3000"/>
              <a:buChar char="➔"/>
            </a:pPr>
            <a:r>
              <a:rPr lang="en-US" sz="3000">
                <a:solidFill>
                  <a:srgbClr val="555555"/>
                </a:solidFill>
              </a:rPr>
              <a:t>In 150 - 250 words</a:t>
            </a:r>
            <a:endParaRPr sz="3000">
              <a:solidFill>
                <a:srgbClr val="555555"/>
              </a:solidFill>
            </a:endParaRPr>
          </a:p>
          <a:p>
            <a:pPr indent="-419100" lvl="0" marL="457200" rtl="0" algn="l">
              <a:lnSpc>
                <a:spcPct val="100000"/>
              </a:lnSpc>
              <a:spcBef>
                <a:spcPts val="0"/>
              </a:spcBef>
              <a:spcAft>
                <a:spcPts val="0"/>
              </a:spcAft>
              <a:buClr>
                <a:srgbClr val="555555"/>
              </a:buClr>
              <a:buSzPts val="3000"/>
              <a:buChar char="➔"/>
            </a:pPr>
            <a:r>
              <a:rPr lang="en-US" sz="3000">
                <a:solidFill>
                  <a:srgbClr val="555555"/>
                </a:solidFill>
              </a:rPr>
              <a:t>For 2 or 3 key target audiences</a:t>
            </a:r>
            <a:endParaRPr b="1" i="0" sz="3000" u="none" cap="none" strike="noStrike">
              <a:solidFill>
                <a:srgbClr val="555555"/>
              </a:solidFill>
            </a:endParaRPr>
          </a:p>
        </p:txBody>
      </p:sp>
      <p:pic>
        <p:nvPicPr>
          <p:cNvPr id="367" name="Google Shape;367;p31"/>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368" name="Google Shape;368;p31"/>
          <p:cNvPicPr preferRelativeResize="0"/>
          <p:nvPr/>
        </p:nvPicPr>
        <p:blipFill rotWithShape="1">
          <a:blip r:embed="rId5">
            <a:alphaModFix/>
          </a:blip>
          <a:srcRect b="0" l="0" r="0" t="0"/>
          <a:stretch/>
        </p:blipFill>
        <p:spPr>
          <a:xfrm>
            <a:off x="5106433" y="1358204"/>
            <a:ext cx="3503131" cy="897497"/>
          </a:xfrm>
          <a:prstGeom prst="rect">
            <a:avLst/>
          </a:prstGeom>
          <a:noFill/>
          <a:ln>
            <a:noFill/>
          </a:ln>
        </p:spPr>
      </p:pic>
      <p:pic>
        <p:nvPicPr>
          <p:cNvPr id="369" name="Google Shape;369;p31"/>
          <p:cNvPicPr preferRelativeResize="0"/>
          <p:nvPr/>
        </p:nvPicPr>
        <p:blipFill rotWithShape="1">
          <a:blip r:embed="rId6">
            <a:alphaModFix/>
          </a:blip>
          <a:srcRect b="0" l="0" r="0" t="0"/>
          <a:stretch/>
        </p:blipFill>
        <p:spPr>
          <a:xfrm>
            <a:off x="7474600" y="2079270"/>
            <a:ext cx="4343399" cy="2699472"/>
          </a:xfrm>
          <a:prstGeom prst="rect">
            <a:avLst/>
          </a:prstGeom>
          <a:noFill/>
          <a:ln>
            <a:noFill/>
          </a:ln>
        </p:spPr>
      </p:pic>
      <p:sp>
        <p:nvSpPr>
          <p:cNvPr id="370" name="Google Shape;370;p31"/>
          <p:cNvSpPr/>
          <p:nvPr/>
        </p:nvSpPr>
        <p:spPr>
          <a:xfrm rot="1374355">
            <a:off x="5783302" y="2373026"/>
            <a:ext cx="4441971" cy="64650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3600">
                <a:solidFill>
                  <a:srgbClr val="E6E6E6"/>
                </a:solidFill>
                <a:latin typeface="Calibri"/>
                <a:ea typeface="Calibri"/>
                <a:cs typeface="Calibri"/>
                <a:sym typeface="Calibri"/>
              </a:rPr>
              <a:t>For example</a:t>
            </a:r>
            <a:r>
              <a:rPr b="1" lang="en-US" sz="3600" cap="none">
                <a:solidFill>
                  <a:srgbClr val="E6E6E6"/>
                </a:solidFill>
                <a:latin typeface="Calibri"/>
                <a:ea typeface="Calibri"/>
                <a:cs typeface="Calibri"/>
                <a:sym typeface="Calibri"/>
              </a:rPr>
              <a:t> only</a:t>
            </a:r>
            <a:endParaRPr/>
          </a:p>
        </p:txBody>
      </p:sp>
      <p:pic>
        <p:nvPicPr>
          <p:cNvPr id="371" name="Google Shape;371;p31"/>
          <p:cNvPicPr preferRelativeResize="0"/>
          <p:nvPr/>
        </p:nvPicPr>
        <p:blipFill rotWithShape="1">
          <a:blip r:embed="rId7">
            <a:alphaModFix/>
          </a:blip>
          <a:srcRect b="0" l="0" r="0" t="0"/>
          <a:stretch/>
        </p:blipFill>
        <p:spPr>
          <a:xfrm>
            <a:off x="5151646" y="4403840"/>
            <a:ext cx="3462357" cy="1076845"/>
          </a:xfrm>
          <a:prstGeom prst="rect">
            <a:avLst/>
          </a:prstGeom>
          <a:noFill/>
          <a:ln>
            <a:noFill/>
          </a:ln>
        </p:spPr>
      </p:pic>
      <p:pic>
        <p:nvPicPr>
          <p:cNvPr id="372" name="Google Shape;372;p31"/>
          <p:cNvPicPr preferRelativeResize="0"/>
          <p:nvPr/>
        </p:nvPicPr>
        <p:blipFill rotWithShape="1">
          <a:blip r:embed="rId8">
            <a:alphaModFix/>
          </a:blip>
          <a:srcRect b="0" l="0" r="0" t="0"/>
          <a:stretch/>
        </p:blipFill>
        <p:spPr>
          <a:xfrm>
            <a:off x="8273485" y="5372887"/>
            <a:ext cx="3406016" cy="1044610"/>
          </a:xfrm>
          <a:prstGeom prst="rect">
            <a:avLst/>
          </a:prstGeom>
          <a:noFill/>
          <a:ln>
            <a:noFill/>
          </a:ln>
        </p:spPr>
      </p:pic>
      <p:sp>
        <p:nvSpPr>
          <p:cNvPr id="373" name="Google Shape;373;p31"/>
          <p:cNvSpPr txBox="1"/>
          <p:nvPr/>
        </p:nvSpPr>
        <p:spPr>
          <a:xfrm>
            <a:off x="8736770" y="5125549"/>
            <a:ext cx="12489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To employers</a:t>
            </a:r>
            <a:endParaRPr/>
          </a:p>
        </p:txBody>
      </p:sp>
      <p:sp>
        <p:nvSpPr>
          <p:cNvPr id="374" name="Google Shape;374;p31"/>
          <p:cNvSpPr txBox="1"/>
          <p:nvPr/>
        </p:nvSpPr>
        <p:spPr>
          <a:xfrm>
            <a:off x="5333170" y="4173049"/>
            <a:ext cx="12489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To donors</a:t>
            </a:r>
            <a:endParaRPr/>
          </a:p>
        </p:txBody>
      </p:sp>
      <p:sp>
        <p:nvSpPr>
          <p:cNvPr id="375" name="Google Shape;375;p31"/>
          <p:cNvSpPr/>
          <p:nvPr/>
        </p:nvSpPr>
        <p:spPr>
          <a:xfrm rot="1374355">
            <a:off x="5181997" y="5153169"/>
            <a:ext cx="4441971" cy="64650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3600">
                <a:solidFill>
                  <a:srgbClr val="E6E6E6"/>
                </a:solidFill>
                <a:latin typeface="Calibri"/>
                <a:ea typeface="Calibri"/>
                <a:cs typeface="Calibri"/>
                <a:sym typeface="Calibri"/>
              </a:rPr>
              <a:t>For example</a:t>
            </a:r>
            <a:r>
              <a:rPr b="1" lang="en-US" sz="3600" cap="none">
                <a:solidFill>
                  <a:srgbClr val="E6E6E6"/>
                </a:solidFill>
                <a:latin typeface="Calibri"/>
                <a:ea typeface="Calibri"/>
                <a:cs typeface="Calibri"/>
                <a:sym typeface="Calibri"/>
              </a:rPr>
              <a:t> only</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2"/>
          <p:cNvSpPr/>
          <p:nvPr/>
        </p:nvSpPr>
        <p:spPr>
          <a:xfrm>
            <a:off x="6317325" y="1764925"/>
            <a:ext cx="4734600" cy="4552500"/>
          </a:xfrm>
          <a:prstGeom prst="roundRect">
            <a:avLst>
              <a:gd fmla="val 4308" name="adj"/>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381" name="Google Shape;381;p32"/>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382" name="Google Shape;382;p32"/>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383" name="Google Shape;383;p32"/>
          <p:cNvSpPr txBox="1"/>
          <p:nvPr/>
        </p:nvSpPr>
        <p:spPr>
          <a:xfrm>
            <a:off x="505650" y="585500"/>
            <a:ext cx="113541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lang="en-US" sz="2900">
                <a:solidFill>
                  <a:srgbClr val="434343"/>
                </a:solidFill>
              </a:rPr>
              <a:t> Option 1: Simon Sinek’s Why, How, What model: Start with the </a:t>
            </a:r>
            <a:r>
              <a:rPr i="1" lang="en-US" sz="2900">
                <a:solidFill>
                  <a:srgbClr val="434343"/>
                </a:solidFill>
              </a:rPr>
              <a:t>Why</a:t>
            </a:r>
            <a:endParaRPr b="0" i="1" sz="2900" u="none" cap="none" strike="noStrike">
              <a:solidFill>
                <a:srgbClr val="434343"/>
              </a:solidFill>
              <a:latin typeface="Arial"/>
              <a:ea typeface="Arial"/>
              <a:cs typeface="Arial"/>
              <a:sym typeface="Arial"/>
            </a:endParaRPr>
          </a:p>
        </p:txBody>
      </p:sp>
      <p:pic>
        <p:nvPicPr>
          <p:cNvPr id="384" name="Google Shape;384;p32"/>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385" name="Google Shape;385;p32"/>
          <p:cNvPicPr preferRelativeResize="0"/>
          <p:nvPr/>
        </p:nvPicPr>
        <p:blipFill rotWithShape="1">
          <a:blip r:embed="rId5">
            <a:alphaModFix/>
          </a:blip>
          <a:srcRect b="0" l="0" r="0" t="3938"/>
          <a:stretch/>
        </p:blipFill>
        <p:spPr>
          <a:xfrm>
            <a:off x="990604" y="3368254"/>
            <a:ext cx="4672665" cy="1317569"/>
          </a:xfrm>
          <a:prstGeom prst="rect">
            <a:avLst/>
          </a:prstGeom>
          <a:noFill/>
          <a:ln>
            <a:noFill/>
          </a:ln>
        </p:spPr>
      </p:pic>
      <p:pic>
        <p:nvPicPr>
          <p:cNvPr descr="http://www.danpontefract.com/wp-content/uploads/2013/06/startwithwhy.jpg" id="386" name="Google Shape;386;p32"/>
          <p:cNvPicPr preferRelativeResize="0"/>
          <p:nvPr/>
        </p:nvPicPr>
        <p:blipFill rotWithShape="1">
          <a:blip r:embed="rId6">
            <a:alphaModFix/>
          </a:blip>
          <a:srcRect b="0" l="0" r="0" t="0"/>
          <a:stretch/>
        </p:blipFill>
        <p:spPr>
          <a:xfrm>
            <a:off x="7641715" y="1907114"/>
            <a:ext cx="2085848" cy="3227549"/>
          </a:xfrm>
          <a:prstGeom prst="rect">
            <a:avLst/>
          </a:prstGeom>
          <a:noFill/>
          <a:ln>
            <a:noFill/>
          </a:ln>
          <a:effectLst>
            <a:outerShdw blurRad="50800" rotWithShape="0" algn="l" dist="38100">
              <a:srgbClr val="000000">
                <a:alpha val="40000"/>
              </a:srgbClr>
            </a:outerShdw>
          </a:effectLst>
        </p:spPr>
      </p:pic>
      <p:pic>
        <p:nvPicPr>
          <p:cNvPr id="387" name="Google Shape;387;p32">
            <a:hlinkClick r:id="rId7"/>
          </p:cNvPr>
          <p:cNvPicPr preferRelativeResize="0"/>
          <p:nvPr/>
        </p:nvPicPr>
        <p:blipFill rotWithShape="1">
          <a:blip r:embed="rId8">
            <a:alphaModFix/>
          </a:blip>
          <a:srcRect b="0" l="0" r="0" t="0"/>
          <a:stretch/>
        </p:blipFill>
        <p:spPr>
          <a:xfrm>
            <a:off x="7337690" y="5313000"/>
            <a:ext cx="2693875" cy="8553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pic>
        <p:nvPicPr>
          <p:cNvPr id="392" name="Google Shape;392;p33"/>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393" name="Google Shape;393;p33"/>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394" name="Google Shape;394;p33"/>
          <p:cNvSpPr txBox="1"/>
          <p:nvPr/>
        </p:nvSpPr>
        <p:spPr>
          <a:xfrm>
            <a:off x="609600" y="474501"/>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Option 1:  </a:t>
            </a:r>
            <a:r>
              <a:rPr lang="en-US" sz="4000">
                <a:solidFill>
                  <a:srgbClr val="434343"/>
                </a:solidFill>
              </a:rPr>
              <a:t>Simon Sinek’s Why, How, What model</a:t>
            </a:r>
            <a:endParaRPr b="0" i="0" sz="4000" u="none" cap="none" strike="noStrike">
              <a:solidFill>
                <a:srgbClr val="434343"/>
              </a:solidFill>
              <a:latin typeface="Arial"/>
              <a:ea typeface="Arial"/>
              <a:cs typeface="Arial"/>
              <a:sym typeface="Arial"/>
            </a:endParaRPr>
          </a:p>
        </p:txBody>
      </p:sp>
      <p:sp>
        <p:nvSpPr>
          <p:cNvPr id="395" name="Google Shape;395;p33"/>
          <p:cNvSpPr txBox="1"/>
          <p:nvPr/>
        </p:nvSpPr>
        <p:spPr>
          <a:xfrm>
            <a:off x="609600" y="1770200"/>
            <a:ext cx="5854500" cy="44649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1100"/>
              <a:buFont typeface="Arial"/>
              <a:buNone/>
            </a:pPr>
            <a:r>
              <a:rPr b="1" lang="en-US" sz="1800">
                <a:solidFill>
                  <a:srgbClr val="555555"/>
                </a:solidFill>
              </a:rPr>
              <a:t>WHY</a:t>
            </a:r>
            <a:br>
              <a:rPr b="1" lang="en-US" sz="1800">
                <a:solidFill>
                  <a:srgbClr val="555555"/>
                </a:solidFill>
              </a:rPr>
            </a:br>
            <a:r>
              <a:rPr lang="en-US" sz="1800">
                <a:solidFill>
                  <a:srgbClr val="555555"/>
                </a:solidFill>
              </a:rPr>
              <a:t> 🔹 </a:t>
            </a:r>
            <a:r>
              <a:rPr i="1" lang="en-US" sz="1800">
                <a:solidFill>
                  <a:srgbClr val="555555"/>
                </a:solidFill>
              </a:rPr>
              <a:t>Purpose / Cause / Belief</a:t>
            </a:r>
            <a:endParaRPr i="1" sz="1800">
              <a:solidFill>
                <a:srgbClr val="555555"/>
              </a:solidFill>
            </a:endParaRPr>
          </a:p>
          <a:p>
            <a:pPr indent="-342900" lvl="0" marL="457200" rtl="0" algn="l">
              <a:lnSpc>
                <a:spcPct val="100000"/>
              </a:lnSpc>
              <a:spcBef>
                <a:spcPts val="0"/>
              </a:spcBef>
              <a:spcAft>
                <a:spcPts val="0"/>
              </a:spcAft>
              <a:buClr>
                <a:srgbClr val="555555"/>
              </a:buClr>
              <a:buSzPts val="1800"/>
              <a:buChar char="●"/>
            </a:pPr>
            <a:r>
              <a:rPr lang="en-US" sz="1800">
                <a:solidFill>
                  <a:srgbClr val="555555"/>
                </a:solidFill>
              </a:rPr>
              <a:t>The core belief of the business or individual</a:t>
            </a:r>
            <a:endParaRPr sz="1800">
              <a:solidFill>
                <a:srgbClr val="555555"/>
              </a:solidFill>
            </a:endParaRPr>
          </a:p>
          <a:p>
            <a:pPr indent="-342900" lvl="0" marL="457200" rtl="0" algn="l">
              <a:lnSpc>
                <a:spcPct val="100000"/>
              </a:lnSpc>
              <a:spcBef>
                <a:spcPts val="0"/>
              </a:spcBef>
              <a:spcAft>
                <a:spcPts val="0"/>
              </a:spcAft>
              <a:buClr>
                <a:srgbClr val="555555"/>
              </a:buClr>
              <a:buSzPts val="1800"/>
              <a:buChar char="●"/>
            </a:pPr>
            <a:r>
              <a:rPr b="1" lang="en-US" sz="1800">
                <a:solidFill>
                  <a:srgbClr val="555555"/>
                </a:solidFill>
              </a:rPr>
              <a:t>Why do you exist? Why should anyone </a:t>
            </a:r>
            <a:r>
              <a:rPr b="1" lang="en-US" sz="1800">
                <a:solidFill>
                  <a:srgbClr val="555555"/>
                </a:solidFill>
              </a:rPr>
              <a:t>care</a:t>
            </a:r>
            <a:r>
              <a:rPr b="1" lang="en-US" sz="1800">
                <a:solidFill>
                  <a:srgbClr val="555555"/>
                </a:solidFill>
              </a:rPr>
              <a:t>?</a:t>
            </a:r>
            <a:br>
              <a:rPr b="1" lang="en-US" sz="1800">
                <a:solidFill>
                  <a:srgbClr val="555555"/>
                </a:solidFill>
              </a:rPr>
            </a:br>
            <a:endParaRPr b="1" sz="1800">
              <a:solidFill>
                <a:srgbClr val="555555"/>
              </a:solidFill>
            </a:endParaRPr>
          </a:p>
          <a:p>
            <a:pPr indent="0" lvl="0" marL="0" rtl="0" algn="l">
              <a:lnSpc>
                <a:spcPct val="100000"/>
              </a:lnSpc>
              <a:spcBef>
                <a:spcPts val="0"/>
              </a:spcBef>
              <a:spcAft>
                <a:spcPts val="0"/>
              </a:spcAft>
              <a:buClr>
                <a:schemeClr val="dk1"/>
              </a:buClr>
              <a:buSzPts val="1100"/>
              <a:buFont typeface="Arial"/>
              <a:buNone/>
            </a:pPr>
            <a:r>
              <a:rPr b="1" lang="en-US" sz="1800">
                <a:solidFill>
                  <a:srgbClr val="555555"/>
                </a:solidFill>
              </a:rPr>
              <a:t>HOW</a:t>
            </a:r>
            <a:br>
              <a:rPr b="1" lang="en-US" sz="1800">
                <a:solidFill>
                  <a:srgbClr val="555555"/>
                </a:solidFill>
              </a:rPr>
            </a:br>
            <a:r>
              <a:rPr lang="en-US" sz="1800">
                <a:solidFill>
                  <a:srgbClr val="555555"/>
                </a:solidFill>
              </a:rPr>
              <a:t> 🔹 </a:t>
            </a:r>
            <a:r>
              <a:rPr i="1" lang="en-US" sz="1800">
                <a:solidFill>
                  <a:srgbClr val="555555"/>
                </a:solidFill>
              </a:rPr>
              <a:t>Process / Unique Approach</a:t>
            </a:r>
            <a:endParaRPr i="1" sz="1800">
              <a:solidFill>
                <a:srgbClr val="555555"/>
              </a:solidFill>
            </a:endParaRPr>
          </a:p>
          <a:p>
            <a:pPr indent="-342900" lvl="0" marL="457200" rtl="0" algn="l">
              <a:lnSpc>
                <a:spcPct val="100000"/>
              </a:lnSpc>
              <a:spcBef>
                <a:spcPts val="0"/>
              </a:spcBef>
              <a:spcAft>
                <a:spcPts val="0"/>
              </a:spcAft>
              <a:buClr>
                <a:srgbClr val="555555"/>
              </a:buClr>
              <a:buSzPts val="1800"/>
              <a:buChar char="●"/>
            </a:pPr>
            <a:r>
              <a:rPr lang="en-US" sz="1800">
                <a:solidFill>
                  <a:srgbClr val="555555"/>
                </a:solidFill>
              </a:rPr>
              <a:t>The values, principles, and methods that make you stand out</a:t>
            </a:r>
            <a:endParaRPr sz="1800">
              <a:solidFill>
                <a:srgbClr val="555555"/>
              </a:solidFill>
            </a:endParaRPr>
          </a:p>
          <a:p>
            <a:pPr indent="-342900" lvl="0" marL="457200" rtl="0" algn="l">
              <a:lnSpc>
                <a:spcPct val="100000"/>
              </a:lnSpc>
              <a:spcBef>
                <a:spcPts val="0"/>
              </a:spcBef>
              <a:spcAft>
                <a:spcPts val="0"/>
              </a:spcAft>
              <a:buClr>
                <a:srgbClr val="555555"/>
              </a:buClr>
              <a:buSzPts val="1800"/>
              <a:buChar char="●"/>
            </a:pPr>
            <a:r>
              <a:rPr b="1" lang="en-US" sz="1800">
                <a:solidFill>
                  <a:srgbClr val="555555"/>
                </a:solidFill>
              </a:rPr>
              <a:t>How do you do what you do differently or better?</a:t>
            </a:r>
            <a:br>
              <a:rPr b="1" lang="en-US" sz="1800">
                <a:solidFill>
                  <a:srgbClr val="555555"/>
                </a:solidFill>
              </a:rPr>
            </a:br>
            <a:endParaRPr b="1" sz="1800">
              <a:solidFill>
                <a:srgbClr val="555555"/>
              </a:solidFill>
            </a:endParaRPr>
          </a:p>
          <a:p>
            <a:pPr indent="0" lvl="0" marL="0" rtl="0" algn="l">
              <a:lnSpc>
                <a:spcPct val="100000"/>
              </a:lnSpc>
              <a:spcBef>
                <a:spcPts val="0"/>
              </a:spcBef>
              <a:spcAft>
                <a:spcPts val="0"/>
              </a:spcAft>
              <a:buClr>
                <a:schemeClr val="dk1"/>
              </a:buClr>
              <a:buSzPts val="1100"/>
              <a:buFont typeface="Arial"/>
              <a:buNone/>
            </a:pPr>
            <a:r>
              <a:rPr b="1" lang="en-US" sz="1800">
                <a:solidFill>
                  <a:srgbClr val="555555"/>
                </a:solidFill>
              </a:rPr>
              <a:t>WHAT</a:t>
            </a:r>
            <a:br>
              <a:rPr b="1" lang="en-US" sz="1800">
                <a:solidFill>
                  <a:srgbClr val="555555"/>
                </a:solidFill>
              </a:rPr>
            </a:br>
            <a:r>
              <a:rPr lang="en-US" sz="1800">
                <a:solidFill>
                  <a:srgbClr val="555555"/>
                </a:solidFill>
              </a:rPr>
              <a:t> 🔹 </a:t>
            </a:r>
            <a:r>
              <a:rPr i="1" lang="en-US" sz="1800">
                <a:solidFill>
                  <a:srgbClr val="555555"/>
                </a:solidFill>
              </a:rPr>
              <a:t>Product / Service / Result</a:t>
            </a:r>
            <a:endParaRPr i="1" sz="1800">
              <a:solidFill>
                <a:srgbClr val="555555"/>
              </a:solidFill>
            </a:endParaRPr>
          </a:p>
          <a:p>
            <a:pPr indent="-342900" lvl="0" marL="457200" rtl="0" algn="l">
              <a:lnSpc>
                <a:spcPct val="100000"/>
              </a:lnSpc>
              <a:spcBef>
                <a:spcPts val="0"/>
              </a:spcBef>
              <a:spcAft>
                <a:spcPts val="0"/>
              </a:spcAft>
              <a:buClr>
                <a:srgbClr val="555555"/>
              </a:buClr>
              <a:buSzPts val="1800"/>
              <a:buChar char="●"/>
            </a:pPr>
            <a:r>
              <a:rPr lang="en-US" sz="1800">
                <a:solidFill>
                  <a:srgbClr val="555555"/>
                </a:solidFill>
              </a:rPr>
              <a:t>The tangible outcome or offering</a:t>
            </a:r>
            <a:endParaRPr sz="1800">
              <a:solidFill>
                <a:srgbClr val="555555"/>
              </a:solidFill>
            </a:endParaRPr>
          </a:p>
          <a:p>
            <a:pPr indent="-342900" lvl="0" marL="457200" rtl="0" algn="l">
              <a:lnSpc>
                <a:spcPct val="100000"/>
              </a:lnSpc>
              <a:spcBef>
                <a:spcPts val="0"/>
              </a:spcBef>
              <a:spcAft>
                <a:spcPts val="0"/>
              </a:spcAft>
              <a:buClr>
                <a:srgbClr val="555555"/>
              </a:buClr>
              <a:buSzPts val="1800"/>
              <a:buChar char="●"/>
            </a:pPr>
            <a:r>
              <a:rPr b="1" lang="en-US" sz="1800">
                <a:solidFill>
                  <a:srgbClr val="555555"/>
                </a:solidFill>
              </a:rPr>
              <a:t>What do you do or sell?</a:t>
            </a:r>
            <a:endParaRPr sz="1800">
              <a:solidFill>
                <a:srgbClr val="555555"/>
              </a:solidFill>
            </a:endParaRPr>
          </a:p>
          <a:p>
            <a:pPr indent="0" lvl="0" marL="0" rtl="0" algn="ctr">
              <a:lnSpc>
                <a:spcPct val="100000"/>
              </a:lnSpc>
              <a:spcBef>
                <a:spcPts val="0"/>
              </a:spcBef>
              <a:spcAft>
                <a:spcPts val="0"/>
              </a:spcAft>
              <a:buNone/>
            </a:pPr>
            <a:r>
              <a:t/>
            </a:r>
            <a:endParaRPr sz="1800">
              <a:solidFill>
                <a:srgbClr val="555555"/>
              </a:solidFill>
            </a:endParaRPr>
          </a:p>
          <a:p>
            <a:pPr indent="0" lvl="0" marL="0" marR="0" rtl="0" algn="ctr">
              <a:lnSpc>
                <a:spcPct val="100000"/>
              </a:lnSpc>
              <a:spcBef>
                <a:spcPts val="0"/>
              </a:spcBef>
              <a:spcAft>
                <a:spcPts val="0"/>
              </a:spcAft>
              <a:buNone/>
            </a:pPr>
            <a:r>
              <a:rPr lang="en-US" sz="1800">
                <a:solidFill>
                  <a:srgbClr val="555555"/>
                </a:solidFill>
              </a:rPr>
              <a:t> </a:t>
            </a:r>
            <a:endParaRPr b="1" i="0" sz="1800" u="none" cap="none" strike="noStrike">
              <a:solidFill>
                <a:srgbClr val="555555"/>
              </a:solidFill>
            </a:endParaRPr>
          </a:p>
        </p:txBody>
      </p:sp>
      <p:pic>
        <p:nvPicPr>
          <p:cNvPr id="396" name="Google Shape;396;p33"/>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397" name="Google Shape;397;p33"/>
          <p:cNvPicPr preferRelativeResize="0"/>
          <p:nvPr/>
        </p:nvPicPr>
        <p:blipFill>
          <a:blip r:embed="rId5">
            <a:alphaModFix/>
          </a:blip>
          <a:stretch>
            <a:fillRect/>
          </a:stretch>
        </p:blipFill>
        <p:spPr>
          <a:xfrm>
            <a:off x="6529050" y="1958075"/>
            <a:ext cx="5430200" cy="406740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pic>
        <p:nvPicPr>
          <p:cNvPr id="402" name="Google Shape;402;p34"/>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403" name="Google Shape;403;p34"/>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404" name="Google Shape;404;p34"/>
          <p:cNvSpPr txBox="1"/>
          <p:nvPr/>
        </p:nvSpPr>
        <p:spPr>
          <a:xfrm>
            <a:off x="609600" y="58548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lang="en-US" sz="3800">
                <a:solidFill>
                  <a:srgbClr val="434343"/>
                </a:solidFill>
              </a:rPr>
              <a:t>Example: Apple doesn’t start with </a:t>
            </a:r>
            <a:r>
              <a:rPr i="1" lang="en-US" sz="3800">
                <a:solidFill>
                  <a:srgbClr val="434343"/>
                </a:solidFill>
              </a:rPr>
              <a:t>What</a:t>
            </a:r>
            <a:r>
              <a:rPr lang="en-US" sz="3800">
                <a:solidFill>
                  <a:srgbClr val="434343"/>
                </a:solidFill>
              </a:rPr>
              <a:t> they make</a:t>
            </a:r>
            <a:endParaRPr b="0" i="0" sz="3800" u="none" cap="none" strike="noStrike">
              <a:solidFill>
                <a:srgbClr val="434343"/>
              </a:solidFill>
              <a:latin typeface="Arial"/>
              <a:ea typeface="Arial"/>
              <a:cs typeface="Arial"/>
              <a:sym typeface="Arial"/>
            </a:endParaRPr>
          </a:p>
        </p:txBody>
      </p:sp>
      <p:pic>
        <p:nvPicPr>
          <p:cNvPr id="405" name="Google Shape;405;p34"/>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descr="http://www.salespodder.com/wp-content/uploads/2010/11/golden-circle.jpg" id="406" name="Google Shape;406;p34"/>
          <p:cNvPicPr preferRelativeResize="0"/>
          <p:nvPr/>
        </p:nvPicPr>
        <p:blipFill rotWithShape="1">
          <a:blip r:embed="rId5">
            <a:alphaModFix/>
          </a:blip>
          <a:srcRect b="0" l="0" r="0" t="0"/>
          <a:stretch/>
        </p:blipFill>
        <p:spPr>
          <a:xfrm>
            <a:off x="3109365" y="2196647"/>
            <a:ext cx="2245395" cy="2211503"/>
          </a:xfrm>
          <a:prstGeom prst="rect">
            <a:avLst/>
          </a:prstGeom>
          <a:noFill/>
          <a:ln>
            <a:noFill/>
          </a:ln>
        </p:spPr>
      </p:pic>
      <p:pic>
        <p:nvPicPr>
          <p:cNvPr descr="http://mommasmoneymatters.com/wp-content/uploads/2012/01/red-dart-300x208.png" id="407" name="Google Shape;407;p34"/>
          <p:cNvPicPr preferRelativeResize="0"/>
          <p:nvPr/>
        </p:nvPicPr>
        <p:blipFill rotWithShape="1">
          <a:blip r:embed="rId6">
            <a:alphaModFix/>
          </a:blip>
          <a:srcRect b="0" l="0" r="0" t="0"/>
          <a:stretch/>
        </p:blipFill>
        <p:spPr>
          <a:xfrm>
            <a:off x="4878186" y="3828251"/>
            <a:ext cx="836392" cy="579899"/>
          </a:xfrm>
          <a:prstGeom prst="rect">
            <a:avLst/>
          </a:prstGeom>
          <a:noFill/>
          <a:ln>
            <a:noFill/>
          </a:ln>
        </p:spPr>
      </p:pic>
      <p:sp>
        <p:nvSpPr>
          <p:cNvPr id="408" name="Google Shape;408;p34"/>
          <p:cNvSpPr/>
          <p:nvPr/>
        </p:nvSpPr>
        <p:spPr>
          <a:xfrm>
            <a:off x="5472546" y="4560607"/>
            <a:ext cx="3703200" cy="1200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800" u="none" cap="none" strike="noStrike">
                <a:solidFill>
                  <a:srgbClr val="555555"/>
                </a:solidFill>
                <a:latin typeface="Helvetica Neue"/>
                <a:ea typeface="Helvetica Neue"/>
                <a:cs typeface="Helvetica Neue"/>
                <a:sym typeface="Helvetica Neue"/>
              </a:rPr>
              <a:t>"We make great computers. They're beautifully designed, simple to use and user friendly. </a:t>
            </a:r>
            <a:endParaRPr/>
          </a:p>
          <a:p>
            <a:pPr indent="0" lvl="0" marL="0" marR="0" rtl="0" algn="l">
              <a:spcBef>
                <a:spcPts val="0"/>
              </a:spcBef>
              <a:spcAft>
                <a:spcPts val="0"/>
              </a:spcAft>
              <a:buNone/>
            </a:pPr>
            <a:r>
              <a:rPr lang="en-US" sz="1800">
                <a:solidFill>
                  <a:srgbClr val="555555"/>
                </a:solidFill>
                <a:latin typeface="Helvetica Neue"/>
                <a:ea typeface="Helvetica Neue"/>
                <a:cs typeface="Helvetica Neue"/>
                <a:sym typeface="Helvetica Neue"/>
              </a:rPr>
              <a:t>Want to buy one?"</a:t>
            </a:r>
            <a:endParaRPr sz="1800">
              <a:solidFill>
                <a:schemeClr val="dk1"/>
              </a:solidFill>
              <a:latin typeface="Calibri"/>
              <a:ea typeface="Calibri"/>
              <a:cs typeface="Calibri"/>
              <a:sym typeface="Calibri"/>
            </a:endParaRPr>
          </a:p>
        </p:txBody>
      </p:sp>
      <p:pic>
        <p:nvPicPr>
          <p:cNvPr descr="https://www.truthinadvertising.org/wp-content/uploads/2015/01/WEB-Apple-logo-.jpg" id="409" name="Google Shape;409;p34"/>
          <p:cNvPicPr preferRelativeResize="0"/>
          <p:nvPr/>
        </p:nvPicPr>
        <p:blipFill rotWithShape="1">
          <a:blip r:embed="rId7">
            <a:alphaModFix/>
          </a:blip>
          <a:srcRect b="0" l="17737" r="18090" t="0"/>
          <a:stretch/>
        </p:blipFill>
        <p:spPr>
          <a:xfrm>
            <a:off x="6211552" y="2495499"/>
            <a:ext cx="1912753" cy="155159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5"/>
          <p:cNvSpPr txBox="1"/>
          <p:nvPr>
            <p:ph type="title"/>
          </p:nvPr>
        </p:nvSpPr>
        <p:spPr>
          <a:xfrm>
            <a:off x="838200" y="323556"/>
            <a:ext cx="10515600" cy="919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b="0" lang="en-US" sz="4000">
                <a:solidFill>
                  <a:srgbClr val="555555"/>
                </a:solidFill>
                <a:latin typeface="Arial"/>
                <a:ea typeface="Arial"/>
                <a:cs typeface="Arial"/>
                <a:sym typeface="Arial"/>
              </a:rPr>
              <a:t>…then how with you solve for their problem.</a:t>
            </a:r>
            <a:endParaRPr b="0" sz="4000">
              <a:solidFill>
                <a:srgbClr val="555555"/>
              </a:solidFill>
              <a:latin typeface="Arial"/>
              <a:ea typeface="Arial"/>
              <a:cs typeface="Arial"/>
              <a:sym typeface="Arial"/>
            </a:endParaRPr>
          </a:p>
        </p:txBody>
      </p:sp>
      <p:pic>
        <p:nvPicPr>
          <p:cNvPr descr="http://www.salespodder.com/wp-content/uploads/2010/11/golden-circle.jpg" id="415" name="Google Shape;415;p35"/>
          <p:cNvPicPr preferRelativeResize="0"/>
          <p:nvPr/>
        </p:nvPicPr>
        <p:blipFill rotWithShape="1">
          <a:blip r:embed="rId3">
            <a:alphaModFix/>
          </a:blip>
          <a:srcRect b="0" l="0" r="0" t="0"/>
          <a:stretch/>
        </p:blipFill>
        <p:spPr>
          <a:xfrm>
            <a:off x="3185565" y="1891847"/>
            <a:ext cx="2245395" cy="2211503"/>
          </a:xfrm>
          <a:prstGeom prst="rect">
            <a:avLst/>
          </a:prstGeom>
          <a:noFill/>
          <a:ln>
            <a:noFill/>
          </a:ln>
        </p:spPr>
      </p:pic>
      <p:pic>
        <p:nvPicPr>
          <p:cNvPr descr="http://mommasmoneymatters.com/wp-content/uploads/2012/01/red-dart-300x208.png" id="416" name="Google Shape;416;p35"/>
          <p:cNvPicPr preferRelativeResize="0"/>
          <p:nvPr/>
        </p:nvPicPr>
        <p:blipFill rotWithShape="1">
          <a:blip r:embed="rId4">
            <a:alphaModFix/>
          </a:blip>
          <a:srcRect b="0" l="0" r="0" t="0"/>
          <a:stretch/>
        </p:blipFill>
        <p:spPr>
          <a:xfrm>
            <a:off x="4750241" y="3086964"/>
            <a:ext cx="836392" cy="579899"/>
          </a:xfrm>
          <a:prstGeom prst="rect">
            <a:avLst/>
          </a:prstGeom>
          <a:noFill/>
          <a:ln>
            <a:noFill/>
          </a:ln>
        </p:spPr>
      </p:pic>
      <p:pic>
        <p:nvPicPr>
          <p:cNvPr descr="https://www.truthinadvertising.org/wp-content/uploads/2015/01/WEB-Apple-logo-.jpg" id="417" name="Google Shape;417;p35"/>
          <p:cNvPicPr preferRelativeResize="0"/>
          <p:nvPr/>
        </p:nvPicPr>
        <p:blipFill rotWithShape="1">
          <a:blip r:embed="rId5">
            <a:alphaModFix/>
          </a:blip>
          <a:srcRect b="0" l="17737" r="18090" t="0"/>
          <a:stretch/>
        </p:blipFill>
        <p:spPr>
          <a:xfrm>
            <a:off x="6287752" y="2190699"/>
            <a:ext cx="1912753" cy="1551594"/>
          </a:xfrm>
          <a:prstGeom prst="rect">
            <a:avLst/>
          </a:prstGeom>
          <a:noFill/>
          <a:ln>
            <a:noFill/>
          </a:ln>
        </p:spPr>
      </p:pic>
      <p:sp>
        <p:nvSpPr>
          <p:cNvPr id="418" name="Google Shape;418;p35"/>
          <p:cNvSpPr/>
          <p:nvPr/>
        </p:nvSpPr>
        <p:spPr>
          <a:xfrm>
            <a:off x="5370597" y="4026007"/>
            <a:ext cx="4368300" cy="1754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BFBFBF"/>
                </a:solidFill>
                <a:latin typeface="Helvetica Neue"/>
                <a:ea typeface="Helvetica Neue"/>
                <a:cs typeface="Helvetica Neue"/>
                <a:sym typeface="Helvetica Neue"/>
              </a:rPr>
              <a:t>"Everything we do, we believe in challenging the status quo. We believe in thinking differently. </a:t>
            </a:r>
            <a:r>
              <a:rPr lang="en-US" sz="1800">
                <a:solidFill>
                  <a:srgbClr val="555555"/>
                </a:solidFill>
                <a:latin typeface="Helvetica Neue"/>
                <a:ea typeface="Helvetica Neue"/>
                <a:cs typeface="Helvetica Neue"/>
                <a:sym typeface="Helvetica Neue"/>
              </a:rPr>
              <a:t>The way we challenge the status quo is by making our products beautifully designed, simple to use and user friendly. </a:t>
            </a:r>
            <a:endParaRPr sz="1800">
              <a:solidFill>
                <a:schemeClr val="dk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6"/>
          <p:cNvSpPr txBox="1"/>
          <p:nvPr>
            <p:ph type="title"/>
          </p:nvPr>
        </p:nvSpPr>
        <p:spPr>
          <a:xfrm>
            <a:off x="838200" y="323556"/>
            <a:ext cx="10515600" cy="919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b="0" lang="en-US" sz="4000">
                <a:solidFill>
                  <a:srgbClr val="555555"/>
                </a:solidFill>
                <a:latin typeface="Arial"/>
                <a:ea typeface="Arial"/>
                <a:cs typeface="Arial"/>
                <a:sym typeface="Arial"/>
              </a:rPr>
              <a:t>…then the benefits and closing the deal!</a:t>
            </a:r>
            <a:endParaRPr b="0" sz="4000">
              <a:solidFill>
                <a:srgbClr val="555555"/>
              </a:solidFill>
              <a:latin typeface="Arial"/>
              <a:ea typeface="Arial"/>
              <a:cs typeface="Arial"/>
              <a:sym typeface="Arial"/>
            </a:endParaRPr>
          </a:p>
        </p:txBody>
      </p:sp>
      <p:pic>
        <p:nvPicPr>
          <p:cNvPr descr="http://www.salespodder.com/wp-content/uploads/2010/11/golden-circle.jpg" id="424" name="Google Shape;424;p36"/>
          <p:cNvPicPr preferRelativeResize="0"/>
          <p:nvPr/>
        </p:nvPicPr>
        <p:blipFill rotWithShape="1">
          <a:blip r:embed="rId3">
            <a:alphaModFix/>
          </a:blip>
          <a:srcRect b="0" l="0" r="0" t="0"/>
          <a:stretch/>
        </p:blipFill>
        <p:spPr>
          <a:xfrm>
            <a:off x="3185565" y="1891847"/>
            <a:ext cx="2245395" cy="2211503"/>
          </a:xfrm>
          <a:prstGeom prst="rect">
            <a:avLst/>
          </a:prstGeom>
          <a:noFill/>
          <a:ln>
            <a:noFill/>
          </a:ln>
        </p:spPr>
      </p:pic>
      <p:pic>
        <p:nvPicPr>
          <p:cNvPr descr="http://mommasmoneymatters.com/wp-content/uploads/2012/01/red-dart-300x208.png" id="425" name="Google Shape;425;p36"/>
          <p:cNvPicPr preferRelativeResize="0"/>
          <p:nvPr/>
        </p:nvPicPr>
        <p:blipFill rotWithShape="1">
          <a:blip r:embed="rId4">
            <a:alphaModFix/>
          </a:blip>
          <a:srcRect b="0" l="0" r="0" t="0"/>
          <a:stretch/>
        </p:blipFill>
        <p:spPr>
          <a:xfrm>
            <a:off x="4367222" y="2979757"/>
            <a:ext cx="836392" cy="579899"/>
          </a:xfrm>
          <a:prstGeom prst="rect">
            <a:avLst/>
          </a:prstGeom>
          <a:noFill/>
          <a:ln>
            <a:noFill/>
          </a:ln>
        </p:spPr>
      </p:pic>
      <p:pic>
        <p:nvPicPr>
          <p:cNvPr descr="https://www.truthinadvertising.org/wp-content/uploads/2015/01/WEB-Apple-logo-.jpg" id="426" name="Google Shape;426;p36"/>
          <p:cNvPicPr preferRelativeResize="0"/>
          <p:nvPr/>
        </p:nvPicPr>
        <p:blipFill rotWithShape="1">
          <a:blip r:embed="rId5">
            <a:alphaModFix/>
          </a:blip>
          <a:srcRect b="0" l="17737" r="18090" t="0"/>
          <a:stretch/>
        </p:blipFill>
        <p:spPr>
          <a:xfrm>
            <a:off x="6287752" y="2190699"/>
            <a:ext cx="1912753" cy="1551594"/>
          </a:xfrm>
          <a:prstGeom prst="rect">
            <a:avLst/>
          </a:prstGeom>
          <a:noFill/>
          <a:ln>
            <a:noFill/>
          </a:ln>
        </p:spPr>
      </p:pic>
      <p:sp>
        <p:nvSpPr>
          <p:cNvPr id="427" name="Google Shape;427;p36"/>
          <p:cNvSpPr/>
          <p:nvPr/>
        </p:nvSpPr>
        <p:spPr>
          <a:xfrm>
            <a:off x="6000875" y="4026000"/>
            <a:ext cx="4937100" cy="2308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BFBFBF"/>
                </a:solidFill>
              </a:rPr>
              <a:t>"Everything we do, we believe in challenging the status quo. We believe in thinking differently. The way we challenge the status quo is by making our products beautifully designed, simple to use and user friendly. </a:t>
            </a:r>
            <a:r>
              <a:rPr lang="en-US" sz="1800">
                <a:solidFill>
                  <a:srgbClr val="555555"/>
                </a:solidFill>
              </a:rPr>
              <a:t>We just happen to make great computers. </a:t>
            </a:r>
            <a:endParaRPr/>
          </a:p>
          <a:p>
            <a:pPr indent="0" lvl="0" marL="0" marR="0" rtl="0" algn="l">
              <a:spcBef>
                <a:spcPts val="0"/>
              </a:spcBef>
              <a:spcAft>
                <a:spcPts val="0"/>
              </a:spcAft>
              <a:buNone/>
            </a:pPr>
            <a:r>
              <a:rPr lang="en-US" sz="1800">
                <a:solidFill>
                  <a:srgbClr val="555555"/>
                </a:solidFill>
              </a:rPr>
              <a:t>Want to buy one?"</a:t>
            </a:r>
            <a:endParaRPr sz="18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pic>
        <p:nvPicPr>
          <p:cNvPr descr="http://www.businessknowhow.com/uploads/custquestion.jpg" id="432" name="Google Shape;432;p37"/>
          <p:cNvPicPr preferRelativeResize="0"/>
          <p:nvPr/>
        </p:nvPicPr>
        <p:blipFill rotWithShape="1">
          <a:blip r:embed="rId3">
            <a:alphaModFix/>
          </a:blip>
          <a:srcRect b="0" l="9123" r="0" t="0"/>
          <a:stretch/>
        </p:blipFill>
        <p:spPr>
          <a:xfrm>
            <a:off x="8149696" y="3099847"/>
            <a:ext cx="872836" cy="1482986"/>
          </a:xfrm>
          <a:prstGeom prst="rect">
            <a:avLst/>
          </a:prstGeom>
          <a:noFill/>
          <a:ln>
            <a:noFill/>
          </a:ln>
        </p:spPr>
      </p:pic>
      <p:sp>
        <p:nvSpPr>
          <p:cNvPr id="433" name="Google Shape;433;p37"/>
          <p:cNvSpPr txBox="1"/>
          <p:nvPr>
            <p:ph type="title"/>
          </p:nvPr>
        </p:nvSpPr>
        <p:spPr>
          <a:xfrm>
            <a:off x="838200" y="323556"/>
            <a:ext cx="10515600" cy="919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sz="4000">
                <a:solidFill>
                  <a:srgbClr val="555555"/>
                </a:solidFill>
              </a:rPr>
              <a:t>So…</a:t>
            </a:r>
            <a:endParaRPr sz="4000">
              <a:solidFill>
                <a:srgbClr val="555555"/>
              </a:solidFill>
            </a:endParaRPr>
          </a:p>
        </p:txBody>
      </p:sp>
      <p:pic>
        <p:nvPicPr>
          <p:cNvPr descr="http://www.salespodder.com/wp-content/uploads/2010/11/golden-circle.jpg" id="434" name="Google Shape;434;p37"/>
          <p:cNvPicPr preferRelativeResize="0"/>
          <p:nvPr/>
        </p:nvPicPr>
        <p:blipFill rotWithShape="1">
          <a:blip r:embed="rId4">
            <a:alphaModFix/>
          </a:blip>
          <a:srcRect b="0" l="0" r="0" t="0"/>
          <a:stretch/>
        </p:blipFill>
        <p:spPr>
          <a:xfrm>
            <a:off x="3185565" y="1891847"/>
            <a:ext cx="2245395" cy="2211503"/>
          </a:xfrm>
          <a:prstGeom prst="rect">
            <a:avLst/>
          </a:prstGeom>
          <a:noFill/>
          <a:ln>
            <a:noFill/>
          </a:ln>
        </p:spPr>
      </p:pic>
      <p:pic>
        <p:nvPicPr>
          <p:cNvPr descr="http://mommasmoneymatters.com/wp-content/uploads/2012/01/red-dart-300x208.png" id="435" name="Google Shape;435;p37"/>
          <p:cNvPicPr preferRelativeResize="0"/>
          <p:nvPr/>
        </p:nvPicPr>
        <p:blipFill rotWithShape="1">
          <a:blip r:embed="rId5">
            <a:alphaModFix/>
          </a:blip>
          <a:srcRect b="0" l="0" r="0" t="0"/>
          <a:stretch/>
        </p:blipFill>
        <p:spPr>
          <a:xfrm>
            <a:off x="4408014" y="2883303"/>
            <a:ext cx="836392" cy="579899"/>
          </a:xfrm>
          <a:prstGeom prst="rect">
            <a:avLst/>
          </a:prstGeom>
          <a:noFill/>
          <a:ln>
            <a:noFill/>
          </a:ln>
        </p:spPr>
      </p:pic>
      <p:sp>
        <p:nvSpPr>
          <p:cNvPr id="436" name="Google Shape;436;p37"/>
          <p:cNvSpPr txBox="1"/>
          <p:nvPr>
            <p:ph idx="4294967295" type="body"/>
          </p:nvPr>
        </p:nvSpPr>
        <p:spPr>
          <a:xfrm>
            <a:off x="5996703" y="4185457"/>
            <a:ext cx="5419800" cy="681600"/>
          </a:xfrm>
          <a:prstGeom prst="rect">
            <a:avLst/>
          </a:prstGeom>
          <a:noFill/>
          <a:ln>
            <a:noFill/>
          </a:ln>
        </p:spPr>
        <p:txBody>
          <a:bodyPr anchorCtr="0" anchor="t" bIns="45700" lIns="91425" spcFirstLastPara="1" rIns="91425" wrap="square" tIns="45700">
            <a:normAutofit fontScale="70000" lnSpcReduction="20000"/>
          </a:bodyPr>
          <a:lstStyle/>
          <a:p>
            <a:pPr indent="0" lvl="0" marL="0" rtl="0" algn="l">
              <a:lnSpc>
                <a:spcPct val="90000"/>
              </a:lnSpc>
              <a:spcBef>
                <a:spcPts val="0"/>
              </a:spcBef>
              <a:spcAft>
                <a:spcPts val="0"/>
              </a:spcAft>
              <a:buClr>
                <a:srgbClr val="880000"/>
              </a:buClr>
              <a:buSzPct val="82758"/>
              <a:buNone/>
            </a:pPr>
            <a:r>
              <a:rPr b="1" lang="en-US">
                <a:solidFill>
                  <a:srgbClr val="880000"/>
                </a:solidFill>
              </a:rPr>
              <a:t>What’s your why</a:t>
            </a:r>
            <a:endParaRPr/>
          </a:p>
          <a:p>
            <a:pPr indent="-76200" lvl="0" marL="228600" rtl="0" algn="l">
              <a:lnSpc>
                <a:spcPct val="90000"/>
              </a:lnSpc>
              <a:spcBef>
                <a:spcPts val="1000"/>
              </a:spcBef>
              <a:spcAft>
                <a:spcPts val="0"/>
              </a:spcAft>
              <a:buClr>
                <a:schemeClr val="dk1"/>
              </a:buClr>
              <a:buSzPct val="82758"/>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436">
                                            <p:txEl>
                                              <p:pRg end="0" st="0"/>
                                            </p:txEl>
                                          </p:spTgt>
                                        </p:tgtEl>
                                        <p:attrNameLst>
                                          <p:attrName>style.visibility</p:attrName>
                                        </p:attrNameLst>
                                      </p:cBhvr>
                                      <p:to>
                                        <p:strVal val="visible"/>
                                      </p:to>
                                    </p:set>
                                    <p:animEffect filter="fade" transition="in">
                                      <p:cBhvr>
                                        <p:cTn dur="500"/>
                                        <p:tgtEl>
                                          <p:spTgt spid="436">
                                            <p:txEl>
                                              <p:pRg end="0" st="0"/>
                                            </p:txEl>
                                          </p:spTgt>
                                        </p:tgtEl>
                                      </p:cBhvr>
                                    </p:animEffect>
                                  </p:childTnLst>
                                </p:cTn>
                              </p:par>
                              <p:par>
                                <p:cTn fill="hold" nodeType="withEffect" presetClass="entr" presetID="10" presetSubtype="0">
                                  <p:stCondLst>
                                    <p:cond delay="500"/>
                                  </p:stCondLst>
                                  <p:childTnLst>
                                    <p:set>
                                      <p:cBhvr>
                                        <p:cTn dur="1" fill="hold">
                                          <p:stCondLst>
                                            <p:cond delay="0"/>
                                          </p:stCondLst>
                                        </p:cTn>
                                        <p:tgtEl>
                                          <p:spTgt spid="436">
                                            <p:txEl>
                                              <p:pRg end="1" st="1"/>
                                            </p:txEl>
                                          </p:spTgt>
                                        </p:tgtEl>
                                        <p:attrNameLst>
                                          <p:attrName>style.visibility</p:attrName>
                                        </p:attrNameLst>
                                      </p:cBhvr>
                                      <p:to>
                                        <p:strVal val="visible"/>
                                      </p:to>
                                    </p:set>
                                    <p:animEffect filter="fade" transition="in">
                                      <p:cBhvr>
                                        <p:cTn dur="500"/>
                                        <p:tgtEl>
                                          <p:spTgt spid="436">
                                            <p:txEl>
                                              <p:pRg end="1" st="1"/>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500"/>
                                        <p:tgtEl>
                                          <p:spTgt spid="4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38"/>
          <p:cNvSpPr/>
          <p:nvPr/>
        </p:nvSpPr>
        <p:spPr>
          <a:xfrm>
            <a:off x="732600" y="2249025"/>
            <a:ext cx="10903800" cy="2437200"/>
          </a:xfrm>
          <a:prstGeom prst="roundRect">
            <a:avLst>
              <a:gd fmla="val 4308" name="adj"/>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442" name="Google Shape;442;p38"/>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443" name="Google Shape;443;p38"/>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444" name="Google Shape;444;p38"/>
          <p:cNvSpPr txBox="1"/>
          <p:nvPr/>
        </p:nvSpPr>
        <p:spPr>
          <a:xfrm>
            <a:off x="609600" y="474501"/>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800">
                <a:solidFill>
                  <a:srgbClr val="555555"/>
                </a:solidFill>
              </a:rPr>
              <a:t>Option 2:  Simple, “</a:t>
            </a:r>
            <a:r>
              <a:rPr lang="en-US" sz="2800">
                <a:solidFill>
                  <a:srgbClr val="555555"/>
                </a:solidFill>
              </a:rPr>
              <a:t>Mad Libs Style” </a:t>
            </a:r>
            <a:r>
              <a:rPr lang="en-US" sz="2800">
                <a:solidFill>
                  <a:srgbClr val="555555"/>
                </a:solidFill>
              </a:rPr>
              <a:t>Elevator Speech Template </a:t>
            </a:r>
            <a:endParaRPr b="0" i="0" sz="2800" u="none" cap="none" strike="noStrike">
              <a:solidFill>
                <a:srgbClr val="555555"/>
              </a:solidFill>
              <a:latin typeface="Arial"/>
              <a:ea typeface="Arial"/>
              <a:cs typeface="Arial"/>
              <a:sym typeface="Arial"/>
            </a:endParaRPr>
          </a:p>
        </p:txBody>
      </p:sp>
      <p:sp>
        <p:nvSpPr>
          <p:cNvPr id="445" name="Google Shape;445;p38"/>
          <p:cNvSpPr txBox="1"/>
          <p:nvPr/>
        </p:nvSpPr>
        <p:spPr>
          <a:xfrm>
            <a:off x="920750" y="1770200"/>
            <a:ext cx="10592700" cy="44649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t/>
            </a:r>
            <a:endParaRPr sz="2300">
              <a:solidFill>
                <a:srgbClr val="434343"/>
              </a:solidFill>
            </a:endParaRPr>
          </a:p>
          <a:p>
            <a:pPr indent="0" lvl="0" marL="0" rtl="0" algn="l">
              <a:lnSpc>
                <a:spcPct val="200000"/>
              </a:lnSpc>
              <a:spcBef>
                <a:spcPts val="0"/>
              </a:spcBef>
              <a:spcAft>
                <a:spcPts val="0"/>
              </a:spcAft>
              <a:buNone/>
            </a:pPr>
            <a:r>
              <a:t/>
            </a:r>
            <a:endParaRPr sz="1900">
              <a:solidFill>
                <a:srgbClr val="434343"/>
              </a:solidFill>
            </a:endParaRPr>
          </a:p>
          <a:p>
            <a:pPr indent="0" lvl="0" marL="0" marR="0" rtl="0" algn="ctr">
              <a:lnSpc>
                <a:spcPct val="150000"/>
              </a:lnSpc>
              <a:spcBef>
                <a:spcPts val="0"/>
              </a:spcBef>
              <a:spcAft>
                <a:spcPts val="0"/>
              </a:spcAft>
              <a:buNone/>
            </a:pPr>
            <a:r>
              <a:rPr lang="en-US" sz="2800">
                <a:solidFill>
                  <a:srgbClr val="434343"/>
                </a:solidFill>
              </a:rPr>
              <a:t> "For </a:t>
            </a:r>
            <a:r>
              <a:rPr b="1" lang="en-US" sz="2800">
                <a:solidFill>
                  <a:srgbClr val="434343"/>
                </a:solidFill>
              </a:rPr>
              <a:t>(target audience</a:t>
            </a:r>
            <a:r>
              <a:rPr lang="en-US" sz="2800">
                <a:solidFill>
                  <a:srgbClr val="434343"/>
                </a:solidFill>
              </a:rPr>
              <a:t>), (</a:t>
            </a:r>
            <a:r>
              <a:rPr b="1" lang="en-US" sz="2800">
                <a:solidFill>
                  <a:srgbClr val="434343"/>
                </a:solidFill>
              </a:rPr>
              <a:t>brand name</a:t>
            </a:r>
            <a:r>
              <a:rPr lang="en-US" sz="2800">
                <a:solidFill>
                  <a:srgbClr val="434343"/>
                </a:solidFill>
              </a:rPr>
              <a:t>) is the (</a:t>
            </a:r>
            <a:r>
              <a:rPr b="1" lang="en-US" sz="2800">
                <a:solidFill>
                  <a:srgbClr val="434343"/>
                </a:solidFill>
              </a:rPr>
              <a:t>category/frame of reference</a:t>
            </a:r>
            <a:r>
              <a:rPr lang="en-US" sz="2800">
                <a:solidFill>
                  <a:srgbClr val="434343"/>
                </a:solidFill>
              </a:rPr>
              <a:t>) that delivers (</a:t>
            </a:r>
            <a:r>
              <a:rPr b="1" lang="en-US" sz="2800">
                <a:solidFill>
                  <a:srgbClr val="434343"/>
                </a:solidFill>
              </a:rPr>
              <a:t>benefit/point of difference POD</a:t>
            </a:r>
            <a:r>
              <a:rPr lang="en-US" sz="2800">
                <a:solidFill>
                  <a:srgbClr val="434343"/>
                </a:solidFill>
              </a:rPr>
              <a:t>) because only (</a:t>
            </a:r>
            <a:r>
              <a:rPr b="1" lang="en-US" sz="2800">
                <a:solidFill>
                  <a:srgbClr val="434343"/>
                </a:solidFill>
              </a:rPr>
              <a:t>brand</a:t>
            </a:r>
            <a:r>
              <a:rPr lang="en-US" sz="2800">
                <a:solidFill>
                  <a:srgbClr val="434343"/>
                </a:solidFill>
              </a:rPr>
              <a:t>) is (</a:t>
            </a:r>
            <a:r>
              <a:rPr b="1" lang="en-US" sz="2800">
                <a:solidFill>
                  <a:srgbClr val="434343"/>
                </a:solidFill>
              </a:rPr>
              <a:t>reason to believe).”</a:t>
            </a:r>
            <a:endParaRPr b="1" sz="2800">
              <a:solidFill>
                <a:srgbClr val="434343"/>
              </a:solidFill>
            </a:endParaRPr>
          </a:p>
          <a:p>
            <a:pPr indent="0" lvl="0" marL="0" marR="0" rtl="0" algn="ctr">
              <a:lnSpc>
                <a:spcPct val="150000"/>
              </a:lnSpc>
              <a:spcBef>
                <a:spcPts val="0"/>
              </a:spcBef>
              <a:spcAft>
                <a:spcPts val="0"/>
              </a:spcAft>
              <a:buNone/>
            </a:pPr>
            <a:r>
              <a:t/>
            </a:r>
            <a:endParaRPr b="1" sz="2300">
              <a:solidFill>
                <a:srgbClr val="434343"/>
              </a:solidFill>
            </a:endParaRPr>
          </a:p>
          <a:p>
            <a:pPr indent="0" lvl="0" marL="0" marR="0" rtl="0" algn="ctr">
              <a:lnSpc>
                <a:spcPct val="150000"/>
              </a:lnSpc>
              <a:spcBef>
                <a:spcPts val="0"/>
              </a:spcBef>
              <a:spcAft>
                <a:spcPts val="0"/>
              </a:spcAft>
              <a:buNone/>
            </a:pPr>
            <a:r>
              <a:t/>
            </a:r>
            <a:endParaRPr b="1" sz="2300">
              <a:solidFill>
                <a:srgbClr val="434343"/>
              </a:solidFill>
            </a:endParaRPr>
          </a:p>
          <a:p>
            <a:pPr indent="0" lvl="0" marL="0" marR="0" rtl="0" algn="l">
              <a:lnSpc>
                <a:spcPct val="150000"/>
              </a:lnSpc>
              <a:spcBef>
                <a:spcPts val="0"/>
              </a:spcBef>
              <a:spcAft>
                <a:spcPts val="0"/>
              </a:spcAft>
              <a:buNone/>
            </a:pPr>
            <a:r>
              <a:rPr b="1" lang="en-US">
                <a:solidFill>
                  <a:srgbClr val="434343"/>
                </a:solidFill>
              </a:rPr>
              <a:t>     </a:t>
            </a:r>
            <a:endParaRPr b="1">
              <a:solidFill>
                <a:srgbClr val="434343"/>
              </a:solidFill>
            </a:endParaRPr>
          </a:p>
          <a:p>
            <a:pPr indent="457200" lvl="0" marL="0" marR="0" rtl="0" algn="l">
              <a:lnSpc>
                <a:spcPct val="150000"/>
              </a:lnSpc>
              <a:spcBef>
                <a:spcPts val="0"/>
              </a:spcBef>
              <a:spcAft>
                <a:spcPts val="0"/>
              </a:spcAft>
              <a:buNone/>
            </a:pPr>
            <a:r>
              <a:rPr b="1" lang="en-US">
                <a:solidFill>
                  <a:srgbClr val="434343"/>
                </a:solidFill>
              </a:rPr>
              <a:t> (based on a format for developing a value proposition statement)  </a:t>
            </a:r>
            <a:endParaRPr b="1">
              <a:solidFill>
                <a:srgbClr val="434343"/>
              </a:solidFill>
            </a:endParaRPr>
          </a:p>
          <a:p>
            <a:pPr indent="0" lvl="0" marL="0" rtl="0" algn="l">
              <a:lnSpc>
                <a:spcPct val="150000"/>
              </a:lnSpc>
              <a:spcBef>
                <a:spcPts val="0"/>
              </a:spcBef>
              <a:spcAft>
                <a:spcPts val="0"/>
              </a:spcAft>
              <a:buClr>
                <a:schemeClr val="dk1"/>
              </a:buClr>
              <a:buSzPts val="1100"/>
              <a:buFont typeface="Arial"/>
              <a:buNone/>
            </a:pPr>
            <a:r>
              <a:t/>
            </a:r>
            <a:endParaRPr b="1">
              <a:solidFill>
                <a:srgbClr val="434343"/>
              </a:solidFill>
            </a:endParaRPr>
          </a:p>
          <a:p>
            <a:pPr indent="0" lvl="0" marL="0" marR="0" rtl="0" algn="l">
              <a:lnSpc>
                <a:spcPct val="150000"/>
              </a:lnSpc>
              <a:spcBef>
                <a:spcPts val="0"/>
              </a:spcBef>
              <a:spcAft>
                <a:spcPts val="0"/>
              </a:spcAft>
              <a:buNone/>
            </a:pPr>
            <a:r>
              <a:t/>
            </a:r>
            <a:endParaRPr b="1">
              <a:solidFill>
                <a:srgbClr val="434343"/>
              </a:solidFill>
            </a:endParaRPr>
          </a:p>
          <a:p>
            <a:pPr indent="0" lvl="0" marL="0" marR="0" rtl="0" algn="l">
              <a:lnSpc>
                <a:spcPct val="150000"/>
              </a:lnSpc>
              <a:spcBef>
                <a:spcPts val="0"/>
              </a:spcBef>
              <a:spcAft>
                <a:spcPts val="0"/>
              </a:spcAft>
              <a:buNone/>
            </a:pPr>
            <a:r>
              <a:t/>
            </a:r>
            <a:endParaRPr b="1">
              <a:solidFill>
                <a:srgbClr val="434343"/>
              </a:solidFill>
            </a:endParaRPr>
          </a:p>
          <a:p>
            <a:pPr indent="0" lvl="0" marL="0" marR="0" rtl="0" algn="ctr">
              <a:lnSpc>
                <a:spcPct val="150000"/>
              </a:lnSpc>
              <a:spcBef>
                <a:spcPts val="0"/>
              </a:spcBef>
              <a:spcAft>
                <a:spcPts val="0"/>
              </a:spcAft>
              <a:buNone/>
            </a:pPr>
            <a:r>
              <a:t/>
            </a:r>
            <a:endParaRPr b="1" i="0" sz="1900" u="none" cap="none" strike="noStrike">
              <a:solidFill>
                <a:srgbClr val="434343"/>
              </a:solidFill>
              <a:latin typeface="Arial"/>
              <a:ea typeface="Arial"/>
              <a:cs typeface="Arial"/>
              <a:sym typeface="Arial"/>
            </a:endParaRPr>
          </a:p>
        </p:txBody>
      </p:sp>
      <p:pic>
        <p:nvPicPr>
          <p:cNvPr id="446" name="Google Shape;446;p38"/>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2"/>
          <p:cNvSpPr txBox="1"/>
          <p:nvPr>
            <p:ph type="title"/>
          </p:nvPr>
        </p:nvSpPr>
        <p:spPr>
          <a:xfrm>
            <a:off x="857372" y="527538"/>
            <a:ext cx="10497900" cy="111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4000">
                <a:solidFill>
                  <a:srgbClr val="434343"/>
                </a:solidFill>
                <a:latin typeface="Arial"/>
                <a:ea typeface="Arial"/>
                <a:cs typeface="Arial"/>
                <a:sym typeface="Arial"/>
              </a:rPr>
              <a:t>Who is Compass Pro Bono?</a:t>
            </a:r>
            <a:endParaRPr sz="4000">
              <a:solidFill>
                <a:srgbClr val="434343"/>
              </a:solidFill>
              <a:latin typeface="Arial"/>
              <a:ea typeface="Arial"/>
              <a:cs typeface="Arial"/>
              <a:sym typeface="Arial"/>
            </a:endParaRPr>
          </a:p>
        </p:txBody>
      </p:sp>
      <p:sp>
        <p:nvSpPr>
          <p:cNvPr id="75" name="Google Shape;75;p12"/>
          <p:cNvSpPr txBox="1"/>
          <p:nvPr/>
        </p:nvSpPr>
        <p:spPr>
          <a:xfrm>
            <a:off x="3950933" y="2543250"/>
            <a:ext cx="7490700" cy="2985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1" sz="1900">
              <a:solidFill>
                <a:srgbClr val="434343"/>
              </a:solidFill>
            </a:endParaRPr>
          </a:p>
          <a:p>
            <a:pPr indent="0" lvl="0" marL="0" rtl="0" algn="l">
              <a:spcBef>
                <a:spcPts val="0"/>
              </a:spcBef>
              <a:spcAft>
                <a:spcPts val="0"/>
              </a:spcAft>
              <a:buClr>
                <a:schemeClr val="dk1"/>
              </a:buClr>
              <a:buSzPts val="1100"/>
              <a:buFont typeface="Arial"/>
              <a:buNone/>
            </a:pPr>
            <a:r>
              <a:rPr b="1" i="1" lang="en-US" sz="1900">
                <a:solidFill>
                  <a:srgbClr val="434343"/>
                </a:solidFill>
              </a:rPr>
              <a:t>Vision</a:t>
            </a:r>
            <a:endParaRPr b="1" i="1" sz="1900">
              <a:solidFill>
                <a:srgbClr val="434343"/>
              </a:solidFill>
            </a:endParaRPr>
          </a:p>
          <a:p>
            <a:pPr indent="0" lvl="0" marL="0" rtl="0" algn="l">
              <a:spcBef>
                <a:spcPts val="0"/>
              </a:spcBef>
              <a:spcAft>
                <a:spcPts val="0"/>
              </a:spcAft>
              <a:buClr>
                <a:schemeClr val="dk1"/>
              </a:buClr>
              <a:buSzPts val="1100"/>
              <a:buFont typeface="Arial"/>
              <a:buNone/>
            </a:pPr>
            <a:r>
              <a:rPr lang="en-US" sz="1900">
                <a:solidFill>
                  <a:srgbClr val="434343"/>
                </a:solidFill>
              </a:rPr>
              <a:t>Deeply interconnected communities.</a:t>
            </a:r>
            <a:endParaRPr b="1" i="1" sz="1900">
              <a:solidFill>
                <a:srgbClr val="434343"/>
              </a:solidFill>
            </a:endParaRPr>
          </a:p>
          <a:p>
            <a:pPr indent="0" lvl="0" marL="0" marR="0" rtl="0" algn="l">
              <a:spcBef>
                <a:spcPts val="0"/>
              </a:spcBef>
              <a:spcAft>
                <a:spcPts val="0"/>
              </a:spcAft>
              <a:buNone/>
            </a:pPr>
            <a:r>
              <a:t/>
            </a:r>
            <a:endParaRPr b="1" i="1" sz="1900">
              <a:solidFill>
                <a:srgbClr val="434343"/>
              </a:solidFill>
            </a:endParaRPr>
          </a:p>
          <a:p>
            <a:pPr indent="0" lvl="0" marL="0" marR="0" rtl="0" algn="l">
              <a:spcBef>
                <a:spcPts val="0"/>
              </a:spcBef>
              <a:spcAft>
                <a:spcPts val="0"/>
              </a:spcAft>
              <a:buNone/>
            </a:pPr>
            <a:r>
              <a:rPr b="1" i="1" lang="en-US" sz="1900">
                <a:solidFill>
                  <a:srgbClr val="434343"/>
                </a:solidFill>
              </a:rPr>
              <a:t>Mission</a:t>
            </a:r>
            <a:endParaRPr i="1" sz="1900">
              <a:solidFill>
                <a:srgbClr val="434343"/>
              </a:solidFill>
            </a:endParaRPr>
          </a:p>
          <a:p>
            <a:pPr indent="0" lvl="0" marL="0" marR="0" rtl="0" algn="l">
              <a:spcBef>
                <a:spcPts val="0"/>
              </a:spcBef>
              <a:spcAft>
                <a:spcPts val="0"/>
              </a:spcAft>
              <a:buSzPts val="1100"/>
              <a:buNone/>
            </a:pPr>
            <a:r>
              <a:rPr lang="en-US" sz="1900">
                <a:solidFill>
                  <a:srgbClr val="434343"/>
                </a:solidFill>
              </a:rPr>
              <a:t>Compass Pro Bono forges lasting ties between local nonprofits and local business professionals to empower thriving, equitable, resilient communities.</a:t>
            </a:r>
            <a:endParaRPr sz="1900">
              <a:solidFill>
                <a:srgbClr val="434343"/>
              </a:solidFill>
            </a:endParaRPr>
          </a:p>
          <a:p>
            <a:pPr indent="0" lvl="0" marL="0" marR="0" rtl="0" algn="l">
              <a:spcBef>
                <a:spcPts val="0"/>
              </a:spcBef>
              <a:spcAft>
                <a:spcPts val="0"/>
              </a:spcAft>
              <a:buSzPts val="1100"/>
              <a:buNone/>
            </a:pPr>
            <a:r>
              <a:t/>
            </a:r>
            <a:endParaRPr sz="1900">
              <a:solidFill>
                <a:srgbClr val="434343"/>
              </a:solidFill>
            </a:endParaRPr>
          </a:p>
          <a:p>
            <a:pPr indent="0" lvl="0" marL="0" rtl="0" algn="l">
              <a:spcBef>
                <a:spcPts val="0"/>
              </a:spcBef>
              <a:spcAft>
                <a:spcPts val="0"/>
              </a:spcAft>
              <a:buClr>
                <a:schemeClr val="dk1"/>
              </a:buClr>
              <a:buSzPts val="1100"/>
              <a:buFont typeface="Arial"/>
              <a:buNone/>
            </a:pPr>
            <a:r>
              <a:rPr lang="en-US" sz="1900">
                <a:solidFill>
                  <a:srgbClr val="434343"/>
                </a:solidFill>
              </a:rPr>
              <a:t>Registered 501(c)(3) organization</a:t>
            </a:r>
            <a:endParaRPr sz="1900">
              <a:solidFill>
                <a:srgbClr val="434343"/>
              </a:solidFill>
            </a:endParaRPr>
          </a:p>
        </p:txBody>
      </p:sp>
      <p:pic>
        <p:nvPicPr>
          <p:cNvPr id="76" name="Google Shape;76;p12"/>
          <p:cNvPicPr preferRelativeResize="0"/>
          <p:nvPr/>
        </p:nvPicPr>
        <p:blipFill rotWithShape="1">
          <a:blip r:embed="rId3">
            <a:alphaModFix/>
          </a:blip>
          <a:srcRect b="0" l="0" r="0" t="0"/>
          <a:stretch/>
        </p:blipFill>
        <p:spPr>
          <a:xfrm>
            <a:off x="2741971" y="3394621"/>
            <a:ext cx="181608" cy="173428"/>
          </a:xfrm>
          <a:prstGeom prst="rect">
            <a:avLst/>
          </a:prstGeom>
          <a:noFill/>
          <a:ln>
            <a:noFill/>
          </a:ln>
        </p:spPr>
      </p:pic>
      <p:pic>
        <p:nvPicPr>
          <p:cNvPr id="77" name="Google Shape;77;p12"/>
          <p:cNvPicPr preferRelativeResize="0"/>
          <p:nvPr/>
        </p:nvPicPr>
        <p:blipFill rotWithShape="1">
          <a:blip r:embed="rId3">
            <a:alphaModFix/>
          </a:blip>
          <a:srcRect b="0" l="0" r="0" t="0"/>
          <a:stretch/>
        </p:blipFill>
        <p:spPr>
          <a:xfrm>
            <a:off x="2579700" y="3694254"/>
            <a:ext cx="181608" cy="173428"/>
          </a:xfrm>
          <a:prstGeom prst="rect">
            <a:avLst/>
          </a:prstGeom>
          <a:noFill/>
          <a:ln>
            <a:noFill/>
          </a:ln>
        </p:spPr>
      </p:pic>
      <p:pic>
        <p:nvPicPr>
          <p:cNvPr id="78" name="Google Shape;78;p12"/>
          <p:cNvPicPr preferRelativeResize="0"/>
          <p:nvPr/>
        </p:nvPicPr>
        <p:blipFill rotWithShape="1">
          <a:blip r:embed="rId3">
            <a:alphaModFix/>
          </a:blip>
          <a:srcRect b="0" l="0" r="0" t="0"/>
          <a:stretch/>
        </p:blipFill>
        <p:spPr>
          <a:xfrm>
            <a:off x="1048234" y="3262963"/>
            <a:ext cx="181608" cy="173428"/>
          </a:xfrm>
          <a:prstGeom prst="rect">
            <a:avLst/>
          </a:prstGeom>
          <a:noFill/>
          <a:ln>
            <a:noFill/>
          </a:ln>
        </p:spPr>
      </p:pic>
      <p:pic>
        <p:nvPicPr>
          <p:cNvPr id="79" name="Google Shape;79;p12"/>
          <p:cNvPicPr preferRelativeResize="0"/>
          <p:nvPr/>
        </p:nvPicPr>
        <p:blipFill rotWithShape="1">
          <a:blip r:embed="rId3">
            <a:alphaModFix/>
          </a:blip>
          <a:srcRect b="0" l="0" r="0" t="0"/>
          <a:stretch/>
        </p:blipFill>
        <p:spPr>
          <a:xfrm>
            <a:off x="348168" y="2835829"/>
            <a:ext cx="181608" cy="173428"/>
          </a:xfrm>
          <a:prstGeom prst="rect">
            <a:avLst/>
          </a:prstGeom>
          <a:noFill/>
          <a:ln>
            <a:noFill/>
          </a:ln>
        </p:spPr>
      </p:pic>
      <p:pic>
        <p:nvPicPr>
          <p:cNvPr descr="A picture containing text, silhouette&#10;&#10;Description automatically generated" id="80" name="Google Shape;80;p12"/>
          <p:cNvPicPr preferRelativeResize="0"/>
          <p:nvPr/>
        </p:nvPicPr>
        <p:blipFill rotWithShape="1">
          <a:blip r:embed="rId4">
            <a:alphaModFix/>
          </a:blip>
          <a:srcRect b="0" l="44575" r="22269" t="0"/>
          <a:stretch/>
        </p:blipFill>
        <p:spPr>
          <a:xfrm>
            <a:off x="0" y="1848800"/>
            <a:ext cx="3950935" cy="469523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39"/>
          <p:cNvSpPr/>
          <p:nvPr/>
        </p:nvSpPr>
        <p:spPr>
          <a:xfrm>
            <a:off x="732600" y="2017050"/>
            <a:ext cx="10903800" cy="3403800"/>
          </a:xfrm>
          <a:prstGeom prst="roundRect">
            <a:avLst>
              <a:gd fmla="val 4308" name="adj"/>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452" name="Google Shape;452;p39"/>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453" name="Google Shape;453;p39"/>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454" name="Google Shape;454;p39"/>
          <p:cNvSpPr txBox="1"/>
          <p:nvPr/>
        </p:nvSpPr>
        <p:spPr>
          <a:xfrm>
            <a:off x="609600" y="474501"/>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Simple,</a:t>
            </a:r>
            <a:r>
              <a:rPr i="1" lang="en-US" sz="2900">
                <a:solidFill>
                  <a:srgbClr val="434343"/>
                </a:solidFill>
              </a:rPr>
              <a:t> AI-generated</a:t>
            </a:r>
            <a:r>
              <a:rPr lang="en-US" sz="2900">
                <a:solidFill>
                  <a:srgbClr val="434343"/>
                </a:solidFill>
              </a:rPr>
              <a:t> examples for StoryBuilds … </a:t>
            </a:r>
            <a:endParaRPr sz="2900">
              <a:solidFill>
                <a:srgbClr val="434343"/>
              </a:solidFill>
            </a:endParaRPr>
          </a:p>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as </a:t>
            </a:r>
            <a:r>
              <a:rPr i="1" lang="en-US" sz="2900">
                <a:solidFill>
                  <a:srgbClr val="434343"/>
                </a:solidFill>
              </a:rPr>
              <a:t>example</a:t>
            </a:r>
            <a:r>
              <a:rPr lang="en-US" sz="2900">
                <a:solidFill>
                  <a:srgbClr val="434343"/>
                </a:solidFill>
              </a:rPr>
              <a:t> starting point … 70 word version</a:t>
            </a:r>
            <a:endParaRPr b="0" i="0" sz="2900" u="none" cap="none" strike="noStrike">
              <a:solidFill>
                <a:srgbClr val="434343"/>
              </a:solidFill>
              <a:latin typeface="Arial"/>
              <a:ea typeface="Arial"/>
              <a:cs typeface="Arial"/>
              <a:sym typeface="Arial"/>
            </a:endParaRPr>
          </a:p>
        </p:txBody>
      </p:sp>
      <p:sp>
        <p:nvSpPr>
          <p:cNvPr id="455" name="Google Shape;455;p39"/>
          <p:cNvSpPr txBox="1"/>
          <p:nvPr/>
        </p:nvSpPr>
        <p:spPr>
          <a:xfrm>
            <a:off x="1190625" y="1891450"/>
            <a:ext cx="10085100" cy="4464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t/>
            </a:r>
            <a:endParaRPr sz="2300">
              <a:solidFill>
                <a:srgbClr val="434343"/>
              </a:solidFill>
            </a:endParaRPr>
          </a:p>
          <a:p>
            <a:pPr indent="0" lvl="0" marL="0" rtl="0" algn="l">
              <a:lnSpc>
                <a:spcPct val="115000"/>
              </a:lnSpc>
              <a:spcBef>
                <a:spcPts val="0"/>
              </a:spcBef>
              <a:spcAft>
                <a:spcPts val="0"/>
              </a:spcAft>
              <a:buNone/>
            </a:pPr>
            <a:r>
              <a:rPr i="1" lang="en-US" sz="2300">
                <a:solidFill>
                  <a:srgbClr val="434343"/>
                </a:solidFill>
              </a:rPr>
              <a:t>For HR professionals and team development leaders, StoryBuilds by 2nd Story Theater is the interactive workshop experience that delivers lasting improvements in communication, collaboration, and team culture. Because only StoryBuilds is rooted in live theater techniques, it engages participants emotionally and experientially—sparking creativity, building trust, and equipping teams with practical ski</a:t>
            </a:r>
            <a:r>
              <a:rPr i="1" lang="en-US" sz="2300">
                <a:solidFill>
                  <a:srgbClr val="434343"/>
                </a:solidFill>
              </a:rPr>
              <a:t>lls they can apply immediately in the workplace. </a:t>
            </a:r>
            <a:r>
              <a:rPr i="1" lang="en-US" sz="2300">
                <a:solidFill>
                  <a:srgbClr val="434343"/>
                </a:solidFill>
              </a:rPr>
              <a:t>(66 words)</a:t>
            </a:r>
            <a:endParaRPr i="1" sz="2300">
              <a:solidFill>
                <a:srgbClr val="434343"/>
              </a:solidFill>
            </a:endParaRPr>
          </a:p>
          <a:p>
            <a:pPr indent="0" lvl="0" marL="0" marR="0" rtl="0" algn="l">
              <a:lnSpc>
                <a:spcPct val="115000"/>
              </a:lnSpc>
              <a:spcBef>
                <a:spcPts val="0"/>
              </a:spcBef>
              <a:spcAft>
                <a:spcPts val="0"/>
              </a:spcAft>
              <a:buNone/>
            </a:pPr>
            <a:r>
              <a:t/>
            </a:r>
            <a:endParaRPr sz="2300">
              <a:solidFill>
                <a:srgbClr val="434343"/>
              </a:solidFill>
            </a:endParaRPr>
          </a:p>
          <a:p>
            <a:pPr indent="0" lvl="0" marL="0" marR="0" rtl="0" algn="l">
              <a:lnSpc>
                <a:spcPct val="115000"/>
              </a:lnSpc>
              <a:spcBef>
                <a:spcPts val="0"/>
              </a:spcBef>
              <a:spcAft>
                <a:spcPts val="0"/>
              </a:spcAft>
              <a:buNone/>
            </a:pPr>
            <a:r>
              <a:t/>
            </a:r>
            <a:endParaRPr sz="2300">
              <a:solidFill>
                <a:srgbClr val="434343"/>
              </a:solidFill>
            </a:endParaRPr>
          </a:p>
        </p:txBody>
      </p:sp>
      <p:pic>
        <p:nvPicPr>
          <p:cNvPr id="456" name="Google Shape;456;p39"/>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40"/>
          <p:cNvSpPr/>
          <p:nvPr/>
        </p:nvSpPr>
        <p:spPr>
          <a:xfrm>
            <a:off x="732600" y="2325225"/>
            <a:ext cx="10903800" cy="2437200"/>
          </a:xfrm>
          <a:prstGeom prst="roundRect">
            <a:avLst>
              <a:gd fmla="val 4308" name="adj"/>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462" name="Google Shape;462;p40"/>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463" name="Google Shape;463;p40"/>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464" name="Google Shape;464;p40"/>
          <p:cNvSpPr txBox="1"/>
          <p:nvPr/>
        </p:nvSpPr>
        <p:spPr>
          <a:xfrm>
            <a:off x="609600" y="474501"/>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Simple,</a:t>
            </a:r>
            <a:r>
              <a:rPr i="1" lang="en-US" sz="2900">
                <a:solidFill>
                  <a:srgbClr val="434343"/>
                </a:solidFill>
              </a:rPr>
              <a:t> AI-generated</a:t>
            </a:r>
            <a:r>
              <a:rPr lang="en-US" sz="2900">
                <a:solidFill>
                  <a:srgbClr val="434343"/>
                </a:solidFill>
              </a:rPr>
              <a:t> examples for StoryBuilds … </a:t>
            </a:r>
            <a:endParaRPr sz="2900">
              <a:solidFill>
                <a:srgbClr val="434343"/>
              </a:solidFill>
            </a:endParaRPr>
          </a:p>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as </a:t>
            </a:r>
            <a:r>
              <a:rPr i="1" lang="en-US" sz="2900">
                <a:solidFill>
                  <a:srgbClr val="434343"/>
                </a:solidFill>
              </a:rPr>
              <a:t>example</a:t>
            </a:r>
            <a:r>
              <a:rPr lang="en-US" sz="2900">
                <a:solidFill>
                  <a:srgbClr val="434343"/>
                </a:solidFill>
              </a:rPr>
              <a:t> starting point … 30 word version</a:t>
            </a:r>
            <a:endParaRPr b="0" i="0" sz="2900" u="none" cap="none" strike="noStrike">
              <a:solidFill>
                <a:srgbClr val="434343"/>
              </a:solidFill>
              <a:latin typeface="Arial"/>
              <a:ea typeface="Arial"/>
              <a:cs typeface="Arial"/>
              <a:sym typeface="Arial"/>
            </a:endParaRPr>
          </a:p>
        </p:txBody>
      </p:sp>
      <p:sp>
        <p:nvSpPr>
          <p:cNvPr id="465" name="Google Shape;465;p40"/>
          <p:cNvSpPr txBox="1"/>
          <p:nvPr/>
        </p:nvSpPr>
        <p:spPr>
          <a:xfrm>
            <a:off x="952500" y="1870800"/>
            <a:ext cx="10422600" cy="276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t/>
            </a:r>
            <a:endParaRPr sz="2400">
              <a:solidFill>
                <a:srgbClr val="434343"/>
              </a:solidFill>
            </a:endParaRPr>
          </a:p>
          <a:p>
            <a:pPr indent="0" lvl="0" marL="0" marR="0" rtl="0" algn="l">
              <a:lnSpc>
                <a:spcPct val="115000"/>
              </a:lnSpc>
              <a:spcBef>
                <a:spcPts val="0"/>
              </a:spcBef>
              <a:spcAft>
                <a:spcPts val="0"/>
              </a:spcAft>
              <a:buNone/>
            </a:pPr>
            <a:r>
              <a:t/>
            </a:r>
            <a:endParaRPr sz="2400">
              <a:solidFill>
                <a:srgbClr val="434343"/>
              </a:solidFill>
            </a:endParaRPr>
          </a:p>
          <a:p>
            <a:pPr indent="0" lvl="0" marL="0" marR="0" rtl="0" algn="l">
              <a:lnSpc>
                <a:spcPct val="115000"/>
              </a:lnSpc>
              <a:spcBef>
                <a:spcPts val="0"/>
              </a:spcBef>
              <a:spcAft>
                <a:spcPts val="0"/>
              </a:spcAft>
              <a:buNone/>
            </a:pPr>
            <a:r>
              <a:rPr lang="en-US" sz="2400">
                <a:solidFill>
                  <a:srgbClr val="434343"/>
                </a:solidFill>
              </a:rPr>
              <a:t> </a:t>
            </a:r>
            <a:r>
              <a:rPr i="1" lang="en-US" sz="2400">
                <a:solidFill>
                  <a:srgbClr val="434343"/>
                </a:solidFill>
              </a:rPr>
              <a:t>For HR and team development leaders, StoryBuilds is the interactive workshop that builds communication and connection—because only StoryBuilds uses live theater techniques to create lasting engagement and impact.</a:t>
            </a:r>
            <a:r>
              <a:rPr lang="en-US" sz="2400">
                <a:solidFill>
                  <a:srgbClr val="434343"/>
                </a:solidFill>
              </a:rPr>
              <a:t> (29 words)</a:t>
            </a:r>
            <a:endParaRPr sz="2400">
              <a:solidFill>
                <a:srgbClr val="434343"/>
              </a:solidFill>
            </a:endParaRPr>
          </a:p>
        </p:txBody>
      </p:sp>
      <p:pic>
        <p:nvPicPr>
          <p:cNvPr id="466" name="Google Shape;466;p40"/>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pic>
        <p:nvPicPr>
          <p:cNvPr id="471" name="Google Shape;471;p41"/>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472" name="Google Shape;472;p41"/>
          <p:cNvSpPr txBox="1"/>
          <p:nvPr/>
        </p:nvSpPr>
        <p:spPr>
          <a:xfrm>
            <a:off x="609600" y="58548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Elevator Speech: Additional considerations</a:t>
            </a:r>
            <a:r>
              <a:rPr b="0" i="0" lang="en-US" sz="4000" u="none" cap="none" strike="noStrike">
                <a:solidFill>
                  <a:srgbClr val="434343"/>
                </a:solidFill>
                <a:latin typeface="Arial"/>
                <a:ea typeface="Arial"/>
                <a:cs typeface="Arial"/>
                <a:sym typeface="Arial"/>
              </a:rPr>
              <a:t> </a:t>
            </a:r>
            <a:endParaRPr b="0" i="0" sz="4000" u="none" cap="none" strike="noStrike">
              <a:solidFill>
                <a:srgbClr val="434343"/>
              </a:solidFill>
              <a:latin typeface="Arial"/>
              <a:ea typeface="Arial"/>
              <a:cs typeface="Arial"/>
              <a:sym typeface="Arial"/>
            </a:endParaRPr>
          </a:p>
        </p:txBody>
      </p:sp>
      <p:sp>
        <p:nvSpPr>
          <p:cNvPr id="473" name="Google Shape;473;p41"/>
          <p:cNvSpPr txBox="1"/>
          <p:nvPr/>
        </p:nvSpPr>
        <p:spPr>
          <a:xfrm>
            <a:off x="3746500" y="1694000"/>
            <a:ext cx="7766700" cy="3595500"/>
          </a:xfrm>
          <a:prstGeom prst="rect">
            <a:avLst/>
          </a:prstGeom>
          <a:noFill/>
          <a:ln>
            <a:noFill/>
          </a:ln>
        </p:spPr>
        <p:txBody>
          <a:bodyPr anchorCtr="0" anchor="t" bIns="0" lIns="0" spcFirstLastPara="1" rIns="0" wrap="square" tIns="0">
            <a:noAutofit/>
          </a:bodyPr>
          <a:lstStyle/>
          <a:p>
            <a:pPr indent="0" lvl="0" marL="609600" rtl="0" algn="l">
              <a:spcBef>
                <a:spcPts val="0"/>
              </a:spcBef>
              <a:spcAft>
                <a:spcPts val="0"/>
              </a:spcAft>
              <a:buNone/>
            </a:pPr>
            <a:r>
              <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rgbClr val="555555"/>
                </a:solidFill>
              </a:rPr>
              <a:t>Craft a connection from soft skill development to hard skill development</a:t>
            </a:r>
            <a:endParaRPr sz="2200">
              <a:solidFill>
                <a:srgbClr val="555555"/>
              </a:solidFill>
            </a:endParaRPr>
          </a:p>
          <a:p>
            <a:pPr indent="-444500" lvl="1" marL="1219200" rtl="0" algn="l">
              <a:lnSpc>
                <a:spcPct val="115000"/>
              </a:lnSpc>
              <a:spcBef>
                <a:spcPts val="0"/>
              </a:spcBef>
              <a:spcAft>
                <a:spcPts val="0"/>
              </a:spcAft>
              <a:buClr>
                <a:srgbClr val="555555"/>
              </a:buClr>
              <a:buSzPts val="2200"/>
              <a:buChar char="○"/>
            </a:pPr>
            <a:r>
              <a:rPr lang="en-US" sz="2200">
                <a:solidFill>
                  <a:srgbClr val="555555"/>
                </a:solidFill>
              </a:rPr>
              <a:t>Professional development and/or Employee Engagement?</a:t>
            </a:r>
            <a:endParaRPr sz="2200">
              <a:solidFill>
                <a:srgbClr val="555555"/>
              </a:solidFill>
            </a:endParaRPr>
          </a:p>
          <a:p>
            <a:pPr indent="0" lvl="0" marL="0" rtl="0" algn="l">
              <a:spcBef>
                <a:spcPts val="0"/>
              </a:spcBef>
              <a:spcAft>
                <a:spcPts val="0"/>
              </a:spcAft>
              <a:buNone/>
            </a:pPr>
            <a:r>
              <a:t/>
            </a:r>
            <a:endParaRPr sz="2200">
              <a:solidFill>
                <a:srgbClr val="555555"/>
              </a:solidFill>
            </a:endParaRPr>
          </a:p>
          <a:p>
            <a:pPr indent="-444500" lvl="0" marL="609600" rtl="0" algn="l">
              <a:lnSpc>
                <a:spcPct val="115000"/>
              </a:lnSpc>
              <a:spcBef>
                <a:spcPts val="0"/>
              </a:spcBef>
              <a:spcAft>
                <a:spcPts val="0"/>
              </a:spcAft>
              <a:buClr>
                <a:srgbClr val="555555"/>
              </a:buClr>
              <a:buSzPts val="2200"/>
              <a:buChar char="●"/>
            </a:pPr>
            <a:r>
              <a:rPr lang="en-US" sz="2200">
                <a:solidFill>
                  <a:srgbClr val="555555"/>
                </a:solidFill>
              </a:rPr>
              <a:t>Science/Research back-up claim</a:t>
            </a:r>
            <a:endParaRPr sz="2200">
              <a:solidFill>
                <a:srgbClr val="555555"/>
              </a:solidFill>
            </a:endParaRPr>
          </a:p>
          <a:p>
            <a:pPr indent="-444500" lvl="1" marL="1219200" rtl="0" algn="l">
              <a:lnSpc>
                <a:spcPct val="115000"/>
              </a:lnSpc>
              <a:spcBef>
                <a:spcPts val="0"/>
              </a:spcBef>
              <a:spcAft>
                <a:spcPts val="0"/>
              </a:spcAft>
              <a:buClr>
                <a:srgbClr val="555555"/>
              </a:buClr>
              <a:buSzPts val="2200"/>
              <a:buChar char="○"/>
            </a:pPr>
            <a:r>
              <a:rPr lang="en-US" sz="2200">
                <a:solidFill>
                  <a:srgbClr val="555555"/>
                </a:solidFill>
              </a:rPr>
              <a:t>Largely “white space” among competitors</a:t>
            </a:r>
            <a:endParaRPr sz="2200">
              <a:solidFill>
                <a:srgbClr val="555555"/>
              </a:solidFill>
            </a:endParaRPr>
          </a:p>
          <a:p>
            <a:pPr indent="-444500" lvl="1" marL="1219200" rtl="0" algn="l">
              <a:lnSpc>
                <a:spcPct val="115000"/>
              </a:lnSpc>
              <a:spcBef>
                <a:spcPts val="0"/>
              </a:spcBef>
              <a:spcAft>
                <a:spcPts val="0"/>
              </a:spcAft>
              <a:buClr>
                <a:srgbClr val="555555"/>
              </a:buClr>
              <a:buSzPts val="2200"/>
              <a:buChar char="○"/>
            </a:pPr>
            <a:r>
              <a:rPr lang="en-US" sz="2200">
                <a:solidFill>
                  <a:srgbClr val="555555"/>
                </a:solidFill>
              </a:rPr>
              <a:t>May help connect soft to hard skills</a:t>
            </a:r>
            <a:endParaRPr sz="2200">
              <a:solidFill>
                <a:srgbClr val="555555"/>
              </a:solidFill>
            </a:endParaRPr>
          </a:p>
          <a:p>
            <a:pPr indent="0" lvl="0" marL="0" rtl="0" algn="l">
              <a:lnSpc>
                <a:spcPct val="115000"/>
              </a:lnSpc>
              <a:spcBef>
                <a:spcPts val="0"/>
              </a:spcBef>
              <a:spcAft>
                <a:spcPts val="0"/>
              </a:spcAft>
              <a:buNone/>
            </a:pPr>
            <a:r>
              <a:t/>
            </a:r>
            <a:endParaRPr sz="2200">
              <a:solidFill>
                <a:srgbClr val="555555"/>
              </a:solidFill>
            </a:endParaRPr>
          </a:p>
          <a:p>
            <a:pPr indent="-368300" lvl="0" marL="457200" rtl="0" algn="l">
              <a:lnSpc>
                <a:spcPct val="115000"/>
              </a:lnSpc>
              <a:spcBef>
                <a:spcPts val="0"/>
              </a:spcBef>
              <a:spcAft>
                <a:spcPts val="0"/>
              </a:spcAft>
              <a:buClr>
                <a:srgbClr val="555555"/>
              </a:buClr>
              <a:buSzPts val="2200"/>
              <a:buChar char="●"/>
            </a:pPr>
            <a:r>
              <a:rPr lang="en-US" sz="2200">
                <a:solidFill>
                  <a:srgbClr val="555555"/>
                </a:solidFill>
              </a:rPr>
              <a:t>Check out competitors’ websites: See their opening paragraphs after headlines</a:t>
            </a:r>
            <a:endParaRPr sz="2200">
              <a:solidFill>
                <a:srgbClr val="555555"/>
              </a:solidFill>
            </a:endParaRPr>
          </a:p>
          <a:p>
            <a:pPr indent="0" lvl="0" marL="914400" rtl="0" algn="l">
              <a:lnSpc>
                <a:spcPct val="115000"/>
              </a:lnSpc>
              <a:spcBef>
                <a:spcPts val="0"/>
              </a:spcBef>
              <a:spcAft>
                <a:spcPts val="0"/>
              </a:spcAft>
              <a:buNone/>
            </a:pPr>
            <a:r>
              <a:t/>
            </a:r>
            <a:endParaRPr sz="2200">
              <a:solidFill>
                <a:srgbClr val="555555"/>
              </a:solidFill>
            </a:endParaRPr>
          </a:p>
        </p:txBody>
      </p:sp>
      <p:pic>
        <p:nvPicPr>
          <p:cNvPr id="474" name="Google Shape;474;p41"/>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475" name="Google Shape;475;p41"/>
          <p:cNvPicPr preferRelativeResize="0"/>
          <p:nvPr/>
        </p:nvPicPr>
        <p:blipFill rotWithShape="1">
          <a:blip r:embed="rId5">
            <a:alphaModFix/>
          </a:blip>
          <a:srcRect b="19510" l="0" r="0" t="0"/>
          <a:stretch/>
        </p:blipFill>
        <p:spPr>
          <a:xfrm>
            <a:off x="438150" y="2405073"/>
            <a:ext cx="3441700" cy="27701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42"/>
          <p:cNvSpPr/>
          <p:nvPr/>
        </p:nvSpPr>
        <p:spPr>
          <a:xfrm>
            <a:off x="5434850" y="1796325"/>
            <a:ext cx="5940300" cy="4464900"/>
          </a:xfrm>
          <a:prstGeom prst="roundRect">
            <a:avLst>
              <a:gd fmla="val 4308" name="adj"/>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481" name="Google Shape;481;p42"/>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482" name="Google Shape;482;p42"/>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483" name="Google Shape;483;p42"/>
          <p:cNvSpPr txBox="1"/>
          <p:nvPr/>
        </p:nvSpPr>
        <p:spPr>
          <a:xfrm>
            <a:off x="609600" y="1734938"/>
            <a:ext cx="10459500" cy="4464900"/>
          </a:xfrm>
          <a:prstGeom prst="rect">
            <a:avLst/>
          </a:prstGeom>
          <a:noFill/>
          <a:ln>
            <a:noFill/>
          </a:ln>
        </p:spPr>
        <p:txBody>
          <a:bodyPr anchorCtr="0" anchor="t" bIns="0" lIns="0" spcFirstLastPara="1" rIns="0" wrap="square" tIns="0">
            <a:noAutofit/>
          </a:bodyPr>
          <a:lstStyle/>
          <a:p>
            <a:pPr indent="0" lvl="0" marL="914400" marR="0" rtl="0" algn="l">
              <a:lnSpc>
                <a:spcPct val="150000"/>
              </a:lnSpc>
              <a:spcBef>
                <a:spcPts val="0"/>
              </a:spcBef>
              <a:spcAft>
                <a:spcPts val="0"/>
              </a:spcAft>
              <a:buNone/>
            </a:pPr>
            <a:r>
              <a:t/>
            </a:r>
            <a:endParaRPr sz="1700">
              <a:solidFill>
                <a:schemeClr val="dk1"/>
              </a:solidFill>
            </a:endParaRPr>
          </a:p>
          <a:p>
            <a:pPr indent="0" lvl="0" marL="0" marR="0" rtl="0" algn="l">
              <a:lnSpc>
                <a:spcPct val="150000"/>
              </a:lnSpc>
              <a:spcBef>
                <a:spcPts val="0"/>
              </a:spcBef>
              <a:spcAft>
                <a:spcPts val="0"/>
              </a:spcAft>
              <a:buClr>
                <a:srgbClr val="000000"/>
              </a:buClr>
              <a:buSzPts val="1900"/>
              <a:buFont typeface="Arial"/>
              <a:buNone/>
            </a:pPr>
            <a:r>
              <a:t/>
            </a:r>
            <a:endParaRPr b="1" i="0" sz="1900" u="none" cap="none" strike="noStrike">
              <a:solidFill>
                <a:srgbClr val="434343"/>
              </a:solidFill>
              <a:latin typeface="Arial"/>
              <a:ea typeface="Arial"/>
              <a:cs typeface="Arial"/>
              <a:sym typeface="Arial"/>
            </a:endParaRPr>
          </a:p>
        </p:txBody>
      </p:sp>
      <p:pic>
        <p:nvPicPr>
          <p:cNvPr id="484" name="Google Shape;484;p42"/>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
        <p:nvSpPr>
          <p:cNvPr id="485" name="Google Shape;485;p42"/>
          <p:cNvSpPr txBox="1"/>
          <p:nvPr/>
        </p:nvSpPr>
        <p:spPr>
          <a:xfrm>
            <a:off x="5508700" y="1923075"/>
            <a:ext cx="6073800" cy="3674100"/>
          </a:xfrm>
          <a:prstGeom prst="rect">
            <a:avLst/>
          </a:prstGeom>
          <a:noFill/>
          <a:ln>
            <a:noFill/>
          </a:ln>
        </p:spPr>
        <p:txBody>
          <a:bodyPr anchorCtr="0" anchor="ctr" bIns="91425" lIns="91425" spcFirstLastPara="1" rIns="91425" wrap="square" tIns="91425">
            <a:noAutofit/>
          </a:bodyPr>
          <a:lstStyle/>
          <a:p>
            <a:pPr indent="-431800" lvl="0" marL="457200" rtl="0" algn="l">
              <a:lnSpc>
                <a:spcPct val="115000"/>
              </a:lnSpc>
              <a:spcBef>
                <a:spcPts val="0"/>
              </a:spcBef>
              <a:spcAft>
                <a:spcPts val="0"/>
              </a:spcAft>
              <a:buClr>
                <a:srgbClr val="595959"/>
              </a:buClr>
              <a:buSzPts val="3200"/>
              <a:buChar char="●"/>
            </a:pPr>
            <a:r>
              <a:rPr lang="en-US" sz="3200">
                <a:solidFill>
                  <a:srgbClr val="595959"/>
                </a:solidFill>
              </a:rPr>
              <a:t>Website </a:t>
            </a:r>
            <a:r>
              <a:rPr lang="en-US" sz="3200">
                <a:solidFill>
                  <a:srgbClr val="595959"/>
                </a:solidFill>
              </a:rPr>
              <a:t>Best Practices</a:t>
            </a:r>
            <a:endParaRPr sz="3200">
              <a:solidFill>
                <a:srgbClr val="595959"/>
              </a:solidFill>
            </a:endParaRPr>
          </a:p>
          <a:p>
            <a:pPr indent="-431800" lvl="0" marL="457200" rtl="0" algn="l">
              <a:lnSpc>
                <a:spcPct val="115000"/>
              </a:lnSpc>
              <a:spcBef>
                <a:spcPts val="0"/>
              </a:spcBef>
              <a:spcAft>
                <a:spcPts val="0"/>
              </a:spcAft>
              <a:buClr>
                <a:srgbClr val="595959"/>
              </a:buClr>
              <a:buSzPts val="3200"/>
              <a:buChar char="●"/>
            </a:pPr>
            <a:r>
              <a:rPr lang="en-US" sz="3200">
                <a:solidFill>
                  <a:srgbClr val="595959"/>
                </a:solidFill>
              </a:rPr>
              <a:t>Competitor Comparison</a:t>
            </a:r>
            <a:endParaRPr sz="3200">
              <a:solidFill>
                <a:srgbClr val="595959"/>
              </a:solidFill>
            </a:endParaRPr>
          </a:p>
          <a:p>
            <a:pPr indent="-431800" lvl="0" marL="457200" rtl="0" algn="l">
              <a:lnSpc>
                <a:spcPct val="115000"/>
              </a:lnSpc>
              <a:spcBef>
                <a:spcPts val="0"/>
              </a:spcBef>
              <a:spcAft>
                <a:spcPts val="0"/>
              </a:spcAft>
              <a:buClr>
                <a:srgbClr val="595959"/>
              </a:buClr>
              <a:buSzPts val="3200"/>
              <a:buChar char="●"/>
            </a:pPr>
            <a:r>
              <a:rPr lang="en-US" sz="3200">
                <a:solidFill>
                  <a:srgbClr val="595959"/>
                </a:solidFill>
              </a:rPr>
              <a:t>Implications for StoryBuilds</a:t>
            </a:r>
            <a:endParaRPr sz="3200">
              <a:solidFill>
                <a:srgbClr val="595959"/>
              </a:solidFill>
            </a:endParaRPr>
          </a:p>
        </p:txBody>
      </p:sp>
      <p:sp>
        <p:nvSpPr>
          <p:cNvPr id="486" name="Google Shape;486;p42"/>
          <p:cNvSpPr txBox="1"/>
          <p:nvPr/>
        </p:nvSpPr>
        <p:spPr>
          <a:xfrm>
            <a:off x="609600" y="435125"/>
            <a:ext cx="115824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555555"/>
                </a:solidFill>
              </a:rPr>
              <a:t>Optimize StoryBuilds website for B2B audience</a:t>
            </a:r>
            <a:endParaRPr b="0" i="0" sz="4000" u="none" cap="none" strike="noStrike">
              <a:solidFill>
                <a:srgbClr val="555555"/>
              </a:solidFill>
              <a:latin typeface="Arial"/>
              <a:ea typeface="Arial"/>
              <a:cs typeface="Arial"/>
              <a:sym typeface="Arial"/>
            </a:endParaRPr>
          </a:p>
        </p:txBody>
      </p:sp>
      <p:pic>
        <p:nvPicPr>
          <p:cNvPr id="487" name="Google Shape;487;p42" title="StoryBuilds+New+Logo.jpg"/>
          <p:cNvPicPr preferRelativeResize="0"/>
          <p:nvPr/>
        </p:nvPicPr>
        <p:blipFill rotWithShape="1">
          <a:blip r:embed="rId5">
            <a:alphaModFix/>
          </a:blip>
          <a:srcRect b="4254" l="0" r="0" t="4245"/>
          <a:stretch/>
        </p:blipFill>
        <p:spPr>
          <a:xfrm>
            <a:off x="1510263" y="2686809"/>
            <a:ext cx="3837475" cy="197337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pic>
        <p:nvPicPr>
          <p:cNvPr id="492" name="Google Shape;492;p43"/>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493" name="Google Shape;493;p43"/>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494" name="Google Shape;494;p43"/>
          <p:cNvSpPr txBox="1"/>
          <p:nvPr/>
        </p:nvSpPr>
        <p:spPr>
          <a:xfrm>
            <a:off x="609600" y="483913"/>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50000"/>
              </a:lnSpc>
              <a:spcBef>
                <a:spcPts val="0"/>
              </a:spcBef>
              <a:spcAft>
                <a:spcPts val="0"/>
              </a:spcAft>
              <a:buClr>
                <a:schemeClr val="dk1"/>
              </a:buClr>
              <a:buSzPts val="5600"/>
              <a:buFont typeface="Arial"/>
              <a:buNone/>
            </a:pPr>
            <a:r>
              <a:rPr lang="en-US" sz="3100">
                <a:solidFill>
                  <a:srgbClr val="434343"/>
                </a:solidFill>
              </a:rPr>
              <a:t>Best practices for a ‘corporate friendly’ website </a:t>
            </a:r>
            <a:r>
              <a:rPr b="1" lang="en-US" sz="3100">
                <a:solidFill>
                  <a:srgbClr val="434343"/>
                </a:solidFill>
              </a:rPr>
              <a:t>Landing Page</a:t>
            </a:r>
            <a:endParaRPr b="1" sz="3100">
              <a:solidFill>
                <a:srgbClr val="434343"/>
              </a:solidFill>
            </a:endParaRPr>
          </a:p>
        </p:txBody>
      </p:sp>
      <p:sp>
        <p:nvSpPr>
          <p:cNvPr id="495" name="Google Shape;495;p43"/>
          <p:cNvSpPr txBox="1"/>
          <p:nvPr/>
        </p:nvSpPr>
        <p:spPr>
          <a:xfrm>
            <a:off x="304050" y="1794600"/>
            <a:ext cx="5713500" cy="4464900"/>
          </a:xfrm>
          <a:prstGeom prst="rect">
            <a:avLst/>
          </a:prstGeom>
          <a:noFill/>
          <a:ln>
            <a:noFill/>
          </a:ln>
        </p:spPr>
        <p:txBody>
          <a:bodyPr anchorCtr="0" anchor="t" bIns="0" lIns="0" spcFirstLastPara="1" rIns="0" wrap="square" tIns="0">
            <a:noAutofit/>
          </a:bodyPr>
          <a:lstStyle/>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Clear, Compelling Headline</a:t>
            </a:r>
            <a:br>
              <a:rPr b="1" lang="en-US" sz="1700">
                <a:solidFill>
                  <a:schemeClr val="dk1"/>
                </a:solidFill>
              </a:rPr>
            </a:br>
            <a:r>
              <a:rPr lang="en-US" sz="1700">
                <a:solidFill>
                  <a:schemeClr val="dk1"/>
                </a:solidFill>
              </a:rPr>
              <a:t>Captures attention immediately by communicating the value of your service or solution.</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Subheadline with Key Benefits</a:t>
            </a:r>
            <a:br>
              <a:rPr b="1" lang="en-US" sz="1700">
                <a:solidFill>
                  <a:schemeClr val="dk1"/>
                </a:solidFill>
              </a:rPr>
            </a:br>
            <a:r>
              <a:rPr lang="en-US" sz="1700">
                <a:solidFill>
                  <a:schemeClr val="dk1"/>
                </a:solidFill>
              </a:rPr>
              <a:t>Briefly expands on the headline with specific outcomes a business client can expect.</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Professional Hero Image or Video</a:t>
            </a:r>
            <a:br>
              <a:rPr b="1" lang="en-US" sz="1700">
                <a:solidFill>
                  <a:schemeClr val="dk1"/>
                </a:solidFill>
              </a:rPr>
            </a:br>
            <a:r>
              <a:rPr lang="en-US" sz="1700">
                <a:solidFill>
                  <a:schemeClr val="dk1"/>
                </a:solidFill>
              </a:rPr>
              <a:t>High-quality visuals that reflect your brand’s professionalism and align with corporate standards.</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Call to Action (CTA) Above the Fold</a:t>
            </a:r>
            <a:br>
              <a:rPr b="1" lang="en-US" sz="1700">
                <a:solidFill>
                  <a:schemeClr val="dk1"/>
                </a:solidFill>
              </a:rPr>
            </a:br>
            <a:r>
              <a:rPr lang="en-US" sz="1700">
                <a:solidFill>
                  <a:schemeClr val="dk1"/>
                </a:solidFill>
              </a:rPr>
              <a:t>Prominently placed CTA encourages immediate engagement (e.g., “Book a Demo,” “Contact Us”).</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Value Proposition Section</a:t>
            </a:r>
            <a:br>
              <a:rPr b="1" lang="en-US" sz="1700">
                <a:solidFill>
                  <a:schemeClr val="dk1"/>
                </a:solidFill>
              </a:rPr>
            </a:br>
            <a:r>
              <a:rPr lang="en-US" sz="1700">
                <a:solidFill>
                  <a:schemeClr val="dk1"/>
                </a:solidFill>
              </a:rPr>
              <a:t>A concise explanation of what you offer, who it's for, and why it matters, ideally within the first scroll.</a:t>
            </a:r>
            <a:endParaRPr sz="1100">
              <a:solidFill>
                <a:schemeClr val="dk1"/>
              </a:solidFill>
            </a:endParaRPr>
          </a:p>
          <a:p>
            <a:pPr indent="0" lvl="0" marL="0" marR="0" rtl="0" algn="l">
              <a:lnSpc>
                <a:spcPct val="150000"/>
              </a:lnSpc>
              <a:spcBef>
                <a:spcPts val="0"/>
              </a:spcBef>
              <a:spcAft>
                <a:spcPts val="0"/>
              </a:spcAft>
              <a:buNone/>
            </a:pPr>
            <a:r>
              <a:t/>
            </a:r>
            <a:endParaRPr sz="2200">
              <a:solidFill>
                <a:schemeClr val="dk1"/>
              </a:solidFill>
            </a:endParaRPr>
          </a:p>
          <a:p>
            <a:pPr indent="0" lvl="0" marL="0" marR="0" rtl="0" algn="l">
              <a:lnSpc>
                <a:spcPct val="150000"/>
              </a:lnSpc>
              <a:spcBef>
                <a:spcPts val="0"/>
              </a:spcBef>
              <a:spcAft>
                <a:spcPts val="0"/>
              </a:spcAft>
              <a:buNone/>
            </a:pPr>
            <a:r>
              <a:t/>
            </a:r>
            <a:endParaRPr sz="2200">
              <a:solidFill>
                <a:schemeClr val="dk1"/>
              </a:solidFill>
            </a:endParaRPr>
          </a:p>
          <a:p>
            <a:pPr indent="0" lvl="0" marL="0" marR="0" rtl="0" algn="l">
              <a:lnSpc>
                <a:spcPct val="150000"/>
              </a:lnSpc>
              <a:spcBef>
                <a:spcPts val="0"/>
              </a:spcBef>
              <a:spcAft>
                <a:spcPts val="0"/>
              </a:spcAft>
              <a:buClr>
                <a:srgbClr val="000000"/>
              </a:buClr>
              <a:buSzPts val="1900"/>
              <a:buFont typeface="Arial"/>
              <a:buNone/>
            </a:pPr>
            <a:r>
              <a:t/>
            </a:r>
            <a:endParaRPr b="1" i="0" sz="1900" u="none" cap="none" strike="noStrike">
              <a:solidFill>
                <a:srgbClr val="434343"/>
              </a:solidFill>
              <a:latin typeface="Arial"/>
              <a:ea typeface="Arial"/>
              <a:cs typeface="Arial"/>
              <a:sym typeface="Arial"/>
            </a:endParaRPr>
          </a:p>
        </p:txBody>
      </p:sp>
      <p:pic>
        <p:nvPicPr>
          <p:cNvPr id="496" name="Google Shape;496;p43"/>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497" name="Google Shape;497;p43"/>
          <p:cNvPicPr preferRelativeResize="0"/>
          <p:nvPr/>
        </p:nvPicPr>
        <p:blipFill rotWithShape="1">
          <a:blip r:embed="rId4">
            <a:alphaModFix/>
          </a:blip>
          <a:srcRect b="0" l="0" r="0" t="0"/>
          <a:stretch/>
        </p:blipFill>
        <p:spPr>
          <a:xfrm>
            <a:off x="609600" y="6426867"/>
            <a:ext cx="10765500" cy="27000"/>
          </a:xfrm>
          <a:prstGeom prst="rect">
            <a:avLst/>
          </a:prstGeom>
          <a:noFill/>
          <a:ln>
            <a:noFill/>
          </a:ln>
        </p:spPr>
      </p:pic>
      <p:sp>
        <p:nvSpPr>
          <p:cNvPr id="498" name="Google Shape;498;p43"/>
          <p:cNvSpPr txBox="1"/>
          <p:nvPr/>
        </p:nvSpPr>
        <p:spPr>
          <a:xfrm>
            <a:off x="6128350" y="1759313"/>
            <a:ext cx="5713500" cy="4464900"/>
          </a:xfrm>
          <a:prstGeom prst="rect">
            <a:avLst/>
          </a:prstGeom>
          <a:noFill/>
          <a:ln>
            <a:noFill/>
          </a:ln>
        </p:spPr>
        <p:txBody>
          <a:bodyPr anchorCtr="0" anchor="t" bIns="0" lIns="0" spcFirstLastPara="1" rIns="0" wrap="square" tIns="0">
            <a:noAutofit/>
          </a:bodyPr>
          <a:lstStyle/>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Trust Signals</a:t>
            </a:r>
            <a:br>
              <a:rPr b="1" lang="en-US" sz="1700">
                <a:solidFill>
                  <a:schemeClr val="dk1"/>
                </a:solidFill>
                <a:highlight>
                  <a:srgbClr val="FFF2CC"/>
                </a:highlight>
              </a:rPr>
            </a:br>
            <a:r>
              <a:rPr lang="en-US" sz="1700">
                <a:solidFill>
                  <a:schemeClr val="dk1"/>
                </a:solidFill>
              </a:rPr>
              <a:t>Logos of past clients, testimonials, reviews, or certifications that build credibility.</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Case Study or Use Case</a:t>
            </a:r>
            <a:br>
              <a:rPr b="1" lang="en-US" sz="1700">
                <a:solidFill>
                  <a:schemeClr val="dk1"/>
                </a:solidFill>
              </a:rPr>
            </a:br>
            <a:r>
              <a:rPr lang="en-US" sz="1700">
                <a:solidFill>
                  <a:schemeClr val="dk1"/>
                </a:solidFill>
              </a:rPr>
              <a:t>Real-world examples that demonstrate success and ROI for similar clients.</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About the Company</a:t>
            </a:r>
            <a:br>
              <a:rPr b="1" lang="en-US" sz="1700">
                <a:solidFill>
                  <a:schemeClr val="dk1"/>
                </a:solidFill>
              </a:rPr>
            </a:br>
            <a:r>
              <a:rPr lang="en-US" sz="1700">
                <a:solidFill>
                  <a:schemeClr val="dk1"/>
                </a:solidFill>
              </a:rPr>
              <a:t>Humanizes the brand with mission, leadership, and organizational background.</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Lead Capture Form</a:t>
            </a:r>
            <a:br>
              <a:rPr b="1" lang="en-US" sz="1700">
                <a:solidFill>
                  <a:schemeClr val="dk1"/>
                </a:solidFill>
              </a:rPr>
            </a:br>
            <a:r>
              <a:rPr lang="en-US" sz="1700">
                <a:solidFill>
                  <a:schemeClr val="dk1"/>
                </a:solidFill>
              </a:rPr>
              <a:t>Easy-to-complete form for inquiries or downloads, ideally minimal fields to reduce friction.</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US" sz="1700">
                <a:solidFill>
                  <a:schemeClr val="dk1"/>
                </a:solidFill>
                <a:highlight>
                  <a:srgbClr val="FFF2CC"/>
                </a:highlight>
              </a:rPr>
              <a:t>FAQ Section</a:t>
            </a:r>
            <a:br>
              <a:rPr b="1" lang="en-US" sz="1700">
                <a:solidFill>
                  <a:schemeClr val="dk1"/>
                </a:solidFill>
              </a:rPr>
            </a:br>
            <a:r>
              <a:rPr lang="en-US" sz="1700">
                <a:solidFill>
                  <a:schemeClr val="dk1"/>
                </a:solidFill>
              </a:rPr>
              <a:t>Preemptively answers common client questions to reduce uncertainty and boost confidence.</a:t>
            </a:r>
            <a:endParaRPr sz="1700">
              <a:solidFill>
                <a:schemeClr val="dk1"/>
              </a:solidFill>
            </a:endParaRPr>
          </a:p>
          <a:p>
            <a:pPr indent="0" lvl="0" marL="0" rtl="0" algn="l">
              <a:lnSpc>
                <a:spcPct val="115000"/>
              </a:lnSpc>
              <a:spcBef>
                <a:spcPts val="0"/>
              </a:spcBef>
              <a:spcAft>
                <a:spcPts val="0"/>
              </a:spcAft>
              <a:buNone/>
            </a:pPr>
            <a:r>
              <a:t/>
            </a:r>
            <a:endParaRPr b="1" sz="1700">
              <a:solidFill>
                <a:schemeClr val="dk1"/>
              </a:solidFill>
            </a:endParaRPr>
          </a:p>
          <a:p>
            <a:pPr indent="0" lvl="0" marL="0" marR="0" rtl="0" algn="l">
              <a:lnSpc>
                <a:spcPct val="150000"/>
              </a:lnSpc>
              <a:spcBef>
                <a:spcPts val="0"/>
              </a:spcBef>
              <a:spcAft>
                <a:spcPts val="0"/>
              </a:spcAft>
              <a:buNone/>
            </a:pPr>
            <a:r>
              <a:t/>
            </a:r>
            <a:endParaRPr sz="1700">
              <a:solidFill>
                <a:schemeClr val="dk1"/>
              </a:solidFill>
            </a:endParaRPr>
          </a:p>
          <a:p>
            <a:pPr indent="0" lvl="0" marL="0" marR="0" rtl="0" algn="l">
              <a:lnSpc>
                <a:spcPct val="150000"/>
              </a:lnSpc>
              <a:spcBef>
                <a:spcPts val="0"/>
              </a:spcBef>
              <a:spcAft>
                <a:spcPts val="0"/>
              </a:spcAft>
              <a:buNone/>
            </a:pPr>
            <a:r>
              <a:t/>
            </a:r>
            <a:endParaRPr sz="1700">
              <a:solidFill>
                <a:schemeClr val="dk1"/>
              </a:solidFill>
            </a:endParaRPr>
          </a:p>
          <a:p>
            <a:pPr indent="0" lvl="0" marL="0" marR="0" rtl="0" algn="l">
              <a:lnSpc>
                <a:spcPct val="150000"/>
              </a:lnSpc>
              <a:spcBef>
                <a:spcPts val="0"/>
              </a:spcBef>
              <a:spcAft>
                <a:spcPts val="0"/>
              </a:spcAft>
              <a:buClr>
                <a:srgbClr val="000000"/>
              </a:buClr>
              <a:buSzPts val="1900"/>
              <a:buFont typeface="Arial"/>
              <a:buNone/>
            </a:pPr>
            <a:r>
              <a:t/>
            </a:r>
            <a:endParaRPr b="1" i="0" sz="1700" u="none" cap="none" strike="noStrike">
              <a:solidFill>
                <a:srgbClr val="434343"/>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pic>
        <p:nvPicPr>
          <p:cNvPr id="503" name="Google Shape;503;p44"/>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504" name="Google Shape;504;p44"/>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505" name="Google Shape;505;p44"/>
          <p:cNvSpPr txBox="1"/>
          <p:nvPr/>
        </p:nvSpPr>
        <p:spPr>
          <a:xfrm>
            <a:off x="609600" y="31892"/>
            <a:ext cx="10972800" cy="365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555555"/>
                </a:solidFill>
              </a:rPr>
              <a:t>Second City Works Landing Page - well optimized</a:t>
            </a:r>
            <a:r>
              <a:rPr b="0" i="0" lang="en-US" sz="2900" u="none" cap="none" strike="noStrike">
                <a:solidFill>
                  <a:srgbClr val="555555"/>
                </a:solidFill>
                <a:latin typeface="Arial"/>
                <a:ea typeface="Arial"/>
                <a:cs typeface="Arial"/>
                <a:sym typeface="Arial"/>
              </a:rPr>
              <a:t> </a:t>
            </a:r>
            <a:endParaRPr b="0" i="0" sz="2900" u="none" cap="none" strike="noStrike">
              <a:solidFill>
                <a:srgbClr val="555555"/>
              </a:solidFill>
              <a:latin typeface="Arial"/>
              <a:ea typeface="Arial"/>
              <a:cs typeface="Arial"/>
              <a:sym typeface="Arial"/>
            </a:endParaRPr>
          </a:p>
        </p:txBody>
      </p:sp>
      <p:sp>
        <p:nvSpPr>
          <p:cNvPr id="506" name="Google Shape;506;p44"/>
          <p:cNvSpPr txBox="1"/>
          <p:nvPr/>
        </p:nvSpPr>
        <p:spPr>
          <a:xfrm>
            <a:off x="609600" y="1770200"/>
            <a:ext cx="10459500" cy="44649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Clr>
                <a:srgbClr val="000000"/>
              </a:buClr>
              <a:buSzPts val="1900"/>
              <a:buFont typeface="Arial"/>
              <a:buNone/>
            </a:pPr>
            <a:r>
              <a:t/>
            </a:r>
            <a:endParaRPr b="1" i="0" sz="1900" u="none" cap="none" strike="noStrike">
              <a:solidFill>
                <a:srgbClr val="434343"/>
              </a:solidFill>
              <a:latin typeface="Arial"/>
              <a:ea typeface="Arial"/>
              <a:cs typeface="Arial"/>
              <a:sym typeface="Arial"/>
            </a:endParaRPr>
          </a:p>
        </p:txBody>
      </p:sp>
      <p:pic>
        <p:nvPicPr>
          <p:cNvPr id="507" name="Google Shape;507;p44"/>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508" name="Google Shape;508;p44"/>
          <p:cNvPicPr preferRelativeResize="0"/>
          <p:nvPr/>
        </p:nvPicPr>
        <p:blipFill rotWithShape="1">
          <a:blip r:embed="rId4">
            <a:alphaModFix/>
          </a:blip>
          <a:srcRect b="0" l="0" r="0" t="0"/>
          <a:stretch/>
        </p:blipFill>
        <p:spPr>
          <a:xfrm>
            <a:off x="609600" y="6426867"/>
            <a:ext cx="10765500" cy="27000"/>
          </a:xfrm>
          <a:prstGeom prst="rect">
            <a:avLst/>
          </a:prstGeom>
          <a:noFill/>
          <a:ln>
            <a:noFill/>
          </a:ln>
        </p:spPr>
      </p:pic>
      <p:pic>
        <p:nvPicPr>
          <p:cNvPr id="509" name="Google Shape;509;p44" title="Screenshot 2025-06-20 at 10.08.29 AM.png"/>
          <p:cNvPicPr preferRelativeResize="0"/>
          <p:nvPr/>
        </p:nvPicPr>
        <p:blipFill>
          <a:blip r:embed="rId5">
            <a:alphaModFix/>
          </a:blip>
          <a:stretch>
            <a:fillRect/>
          </a:stretch>
        </p:blipFill>
        <p:spPr>
          <a:xfrm>
            <a:off x="609600" y="1095474"/>
            <a:ext cx="9602427" cy="5195049"/>
          </a:xfrm>
          <a:prstGeom prst="rect">
            <a:avLst/>
          </a:prstGeom>
          <a:noFill/>
          <a:ln>
            <a:noFill/>
          </a:ln>
        </p:spPr>
      </p:pic>
      <p:sp>
        <p:nvSpPr>
          <p:cNvPr id="510" name="Google Shape;510;p44"/>
          <p:cNvSpPr txBox="1"/>
          <p:nvPr/>
        </p:nvSpPr>
        <p:spPr>
          <a:xfrm>
            <a:off x="8737600" y="1444175"/>
            <a:ext cx="3155400" cy="4223100"/>
          </a:xfrm>
          <a:prstGeom prst="rect">
            <a:avLst/>
          </a:prstGeom>
          <a:solidFill>
            <a:srgbClr val="FFF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600">
                <a:solidFill>
                  <a:schemeClr val="dk1"/>
                </a:solidFill>
              </a:rPr>
              <a:t>Observable from this screenshot:</a:t>
            </a:r>
            <a:endParaRPr sz="1600">
              <a:solidFill>
                <a:schemeClr val="dk1"/>
              </a:solidFill>
            </a:endParaRPr>
          </a:p>
          <a:p>
            <a:pPr indent="0" lvl="0" marL="0" rtl="0" algn="l">
              <a:spcBef>
                <a:spcPts val="0"/>
              </a:spcBef>
              <a:spcAft>
                <a:spcPts val="0"/>
              </a:spcAft>
              <a:buNone/>
            </a:pPr>
            <a:r>
              <a:t/>
            </a: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US" sz="1600">
                <a:solidFill>
                  <a:schemeClr val="dk1"/>
                </a:solidFill>
              </a:rPr>
              <a:t>Compelling headline</a:t>
            </a: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US" sz="1600">
                <a:solidFill>
                  <a:schemeClr val="dk1"/>
                </a:solidFill>
              </a:rPr>
              <a:t>Sub-line with key benefits</a:t>
            </a: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US" sz="1600">
                <a:solidFill>
                  <a:schemeClr val="dk1"/>
                </a:solidFill>
              </a:rPr>
              <a:t>Professional hero image</a:t>
            </a: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US" sz="1600">
                <a:solidFill>
                  <a:schemeClr val="dk1"/>
                </a:solidFill>
              </a:rPr>
              <a:t>Call to action</a:t>
            </a: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US" sz="1600">
                <a:solidFill>
                  <a:schemeClr val="dk1"/>
                </a:solidFill>
              </a:rPr>
              <a:t>Clear method of contact (number listed at top, chat feature.</a:t>
            </a:r>
            <a:endParaRPr sz="1600">
              <a:solidFill>
                <a:schemeClr val="dk1"/>
              </a:solidFill>
            </a:endParaRPr>
          </a:p>
        </p:txBody>
      </p:sp>
      <p:sp>
        <p:nvSpPr>
          <p:cNvPr id="511" name="Google Shape;511;p44"/>
          <p:cNvSpPr txBox="1"/>
          <p:nvPr/>
        </p:nvSpPr>
        <p:spPr>
          <a:xfrm>
            <a:off x="609600" y="6426875"/>
            <a:ext cx="3343200" cy="3651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u="sng">
                <a:solidFill>
                  <a:schemeClr val="hlink"/>
                </a:solidFill>
                <a:hlinkClick r:id="rId6"/>
              </a:rPr>
              <a:t>https://www.secondcity.com/second-city-works</a:t>
            </a:r>
            <a:endParaRPr sz="1200">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pic>
        <p:nvPicPr>
          <p:cNvPr id="516" name="Google Shape;516;p45"/>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517" name="Google Shape;517;p45"/>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518" name="Google Shape;518;p45"/>
          <p:cNvSpPr txBox="1"/>
          <p:nvPr/>
        </p:nvSpPr>
        <p:spPr>
          <a:xfrm>
            <a:off x="609600" y="-44306"/>
            <a:ext cx="10972800" cy="5937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555555"/>
                </a:solidFill>
              </a:rPr>
              <a:t>Second City Works Landing Page - well optimized</a:t>
            </a:r>
            <a:r>
              <a:rPr b="0" i="0" lang="en-US" sz="2900" u="none" cap="none" strike="noStrike">
                <a:solidFill>
                  <a:srgbClr val="555555"/>
                </a:solidFill>
                <a:latin typeface="Arial"/>
                <a:ea typeface="Arial"/>
                <a:cs typeface="Arial"/>
                <a:sym typeface="Arial"/>
              </a:rPr>
              <a:t> </a:t>
            </a:r>
            <a:endParaRPr b="0" i="0" sz="2900" u="none" cap="none" strike="noStrike">
              <a:solidFill>
                <a:srgbClr val="555555"/>
              </a:solidFill>
              <a:latin typeface="Arial"/>
              <a:ea typeface="Arial"/>
              <a:cs typeface="Arial"/>
              <a:sym typeface="Arial"/>
            </a:endParaRPr>
          </a:p>
        </p:txBody>
      </p:sp>
      <p:sp>
        <p:nvSpPr>
          <p:cNvPr id="519" name="Google Shape;519;p45"/>
          <p:cNvSpPr txBox="1"/>
          <p:nvPr/>
        </p:nvSpPr>
        <p:spPr>
          <a:xfrm>
            <a:off x="609600" y="1770200"/>
            <a:ext cx="10459500" cy="44649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Clr>
                <a:srgbClr val="000000"/>
              </a:buClr>
              <a:buSzPts val="1900"/>
              <a:buFont typeface="Arial"/>
              <a:buNone/>
            </a:pPr>
            <a:r>
              <a:t/>
            </a:r>
            <a:endParaRPr b="1" i="0" sz="1900" u="none" cap="none" strike="noStrike">
              <a:solidFill>
                <a:srgbClr val="434343"/>
              </a:solidFill>
              <a:latin typeface="Arial"/>
              <a:ea typeface="Arial"/>
              <a:cs typeface="Arial"/>
              <a:sym typeface="Arial"/>
            </a:endParaRPr>
          </a:p>
        </p:txBody>
      </p:sp>
      <p:pic>
        <p:nvPicPr>
          <p:cNvPr id="520" name="Google Shape;520;p45"/>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521" name="Google Shape;521;p45"/>
          <p:cNvPicPr preferRelativeResize="0"/>
          <p:nvPr/>
        </p:nvPicPr>
        <p:blipFill rotWithShape="1">
          <a:blip r:embed="rId4">
            <a:alphaModFix/>
          </a:blip>
          <a:srcRect b="0" l="0" r="0" t="0"/>
          <a:stretch/>
        </p:blipFill>
        <p:spPr>
          <a:xfrm>
            <a:off x="609600" y="6426867"/>
            <a:ext cx="10765500" cy="27000"/>
          </a:xfrm>
          <a:prstGeom prst="rect">
            <a:avLst/>
          </a:prstGeom>
          <a:noFill/>
          <a:ln>
            <a:noFill/>
          </a:ln>
        </p:spPr>
      </p:pic>
      <p:pic>
        <p:nvPicPr>
          <p:cNvPr id="522" name="Google Shape;522;p45" title="Screenshot 2025-06-20 at 10.13.26 AM.png"/>
          <p:cNvPicPr preferRelativeResize="0"/>
          <p:nvPr/>
        </p:nvPicPr>
        <p:blipFill>
          <a:blip r:embed="rId5">
            <a:alphaModFix/>
          </a:blip>
          <a:stretch>
            <a:fillRect/>
          </a:stretch>
        </p:blipFill>
        <p:spPr>
          <a:xfrm>
            <a:off x="609600" y="1110800"/>
            <a:ext cx="9544576" cy="5061227"/>
          </a:xfrm>
          <a:prstGeom prst="rect">
            <a:avLst/>
          </a:prstGeom>
          <a:noFill/>
          <a:ln>
            <a:noFill/>
          </a:ln>
        </p:spPr>
      </p:pic>
      <p:sp>
        <p:nvSpPr>
          <p:cNvPr id="523" name="Google Shape;523;p45"/>
          <p:cNvSpPr txBox="1"/>
          <p:nvPr/>
        </p:nvSpPr>
        <p:spPr>
          <a:xfrm>
            <a:off x="9099100" y="2041675"/>
            <a:ext cx="2844900" cy="3625800"/>
          </a:xfrm>
          <a:prstGeom prst="rect">
            <a:avLst/>
          </a:prstGeom>
          <a:solidFill>
            <a:srgbClr val="FFF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800">
                <a:solidFill>
                  <a:schemeClr val="dk1"/>
                </a:solidFill>
              </a:rPr>
              <a:t>Observable from this screenshot:</a:t>
            </a:r>
            <a:endParaRPr sz="1800">
              <a:solidFill>
                <a:schemeClr val="dk1"/>
              </a:solidFill>
            </a:endParaRPr>
          </a:p>
          <a:p>
            <a:pPr indent="-342900" lvl="0" marL="457200" rtl="0" algn="l">
              <a:lnSpc>
                <a:spcPct val="115000"/>
              </a:lnSpc>
              <a:spcBef>
                <a:spcPts val="0"/>
              </a:spcBef>
              <a:spcAft>
                <a:spcPts val="0"/>
              </a:spcAft>
              <a:buClr>
                <a:schemeClr val="dk1"/>
              </a:buClr>
              <a:buSzPts val="1800"/>
              <a:buAutoNum type="arabicPeriod"/>
            </a:pPr>
            <a:r>
              <a:rPr lang="en-US" sz="1800">
                <a:solidFill>
                  <a:schemeClr val="dk1"/>
                </a:solidFill>
              </a:rPr>
              <a:t>Workshop offerings</a:t>
            </a:r>
            <a:endParaRPr sz="1800">
              <a:solidFill>
                <a:schemeClr val="dk1"/>
              </a:solidFill>
            </a:endParaRPr>
          </a:p>
          <a:p>
            <a:pPr indent="-342900" lvl="0" marL="457200" rtl="0" algn="l">
              <a:lnSpc>
                <a:spcPct val="115000"/>
              </a:lnSpc>
              <a:spcBef>
                <a:spcPts val="0"/>
              </a:spcBef>
              <a:spcAft>
                <a:spcPts val="0"/>
              </a:spcAft>
              <a:buClr>
                <a:schemeClr val="dk1"/>
              </a:buClr>
              <a:buSzPts val="1800"/>
              <a:buAutoNum type="arabicPeriod"/>
            </a:pPr>
            <a:r>
              <a:rPr lang="en-US" sz="1800">
                <a:solidFill>
                  <a:schemeClr val="dk1"/>
                </a:solidFill>
              </a:rPr>
              <a:t>Value proposition section (once user clicks the ‘Learn more’ button)</a:t>
            </a:r>
            <a:endParaRPr sz="1800">
              <a:solidFill>
                <a:schemeClr val="dk1"/>
              </a:solidFill>
            </a:endParaRPr>
          </a:p>
          <a:p>
            <a:pPr indent="-342900" lvl="0" marL="457200" rtl="0" algn="l">
              <a:lnSpc>
                <a:spcPct val="115000"/>
              </a:lnSpc>
              <a:spcBef>
                <a:spcPts val="0"/>
              </a:spcBef>
              <a:spcAft>
                <a:spcPts val="0"/>
              </a:spcAft>
              <a:buClr>
                <a:schemeClr val="dk1"/>
              </a:buClr>
              <a:buSzPts val="1800"/>
              <a:buAutoNum type="arabicPeriod"/>
            </a:pPr>
            <a:r>
              <a:rPr lang="en-US" sz="1800">
                <a:solidFill>
                  <a:schemeClr val="dk1"/>
                </a:solidFill>
              </a:rPr>
              <a:t>High quality images</a:t>
            </a:r>
            <a:endParaRPr sz="180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pic>
        <p:nvPicPr>
          <p:cNvPr id="528" name="Google Shape;528;p46"/>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529" name="Google Shape;529;p46"/>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530" name="Google Shape;530;p46"/>
          <p:cNvSpPr txBox="1"/>
          <p:nvPr/>
        </p:nvSpPr>
        <p:spPr>
          <a:xfrm>
            <a:off x="609600" y="-44306"/>
            <a:ext cx="10972800" cy="530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555555"/>
                </a:solidFill>
              </a:rPr>
              <a:t>Second City Works Landing Page - well optimized</a:t>
            </a:r>
            <a:r>
              <a:rPr b="0" i="0" lang="en-US" sz="2900" u="none" cap="none" strike="noStrike">
                <a:solidFill>
                  <a:srgbClr val="555555"/>
                </a:solidFill>
                <a:latin typeface="Arial"/>
                <a:ea typeface="Arial"/>
                <a:cs typeface="Arial"/>
                <a:sym typeface="Arial"/>
              </a:rPr>
              <a:t> </a:t>
            </a:r>
            <a:endParaRPr b="0" i="0" sz="2900" u="none" cap="none" strike="noStrike">
              <a:solidFill>
                <a:srgbClr val="555555"/>
              </a:solidFill>
              <a:latin typeface="Arial"/>
              <a:ea typeface="Arial"/>
              <a:cs typeface="Arial"/>
              <a:sym typeface="Arial"/>
            </a:endParaRPr>
          </a:p>
        </p:txBody>
      </p:sp>
      <p:pic>
        <p:nvPicPr>
          <p:cNvPr id="531" name="Google Shape;531;p46"/>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532" name="Google Shape;532;p46"/>
          <p:cNvPicPr preferRelativeResize="0"/>
          <p:nvPr/>
        </p:nvPicPr>
        <p:blipFill rotWithShape="1">
          <a:blip r:embed="rId4">
            <a:alphaModFix/>
          </a:blip>
          <a:srcRect b="0" l="0" r="0" t="0"/>
          <a:stretch/>
        </p:blipFill>
        <p:spPr>
          <a:xfrm>
            <a:off x="609600" y="6426867"/>
            <a:ext cx="10765500" cy="27000"/>
          </a:xfrm>
          <a:prstGeom prst="rect">
            <a:avLst/>
          </a:prstGeom>
          <a:noFill/>
          <a:ln>
            <a:noFill/>
          </a:ln>
        </p:spPr>
      </p:pic>
      <p:sp>
        <p:nvSpPr>
          <p:cNvPr id="533" name="Google Shape;533;p46"/>
          <p:cNvSpPr txBox="1"/>
          <p:nvPr/>
        </p:nvSpPr>
        <p:spPr>
          <a:xfrm>
            <a:off x="8614600" y="1052900"/>
            <a:ext cx="3090900" cy="14463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chemeClr val="dk1"/>
                </a:solidFill>
              </a:rPr>
              <a:t>Observable from this screenshot:</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US" sz="1500">
                <a:solidFill>
                  <a:schemeClr val="dk1"/>
                </a:solidFill>
              </a:rPr>
              <a:t>Value proposition section (expanded)</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US" sz="1500">
                <a:solidFill>
                  <a:schemeClr val="dk1"/>
                </a:solidFill>
              </a:rPr>
              <a:t>Trust signals</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US" sz="1500">
                <a:solidFill>
                  <a:schemeClr val="dk1"/>
                </a:solidFill>
              </a:rPr>
              <a:t>About the company</a:t>
            </a:r>
            <a:endParaRPr sz="1500">
              <a:solidFill>
                <a:schemeClr val="dk1"/>
              </a:solidFill>
            </a:endParaRPr>
          </a:p>
        </p:txBody>
      </p:sp>
      <p:pic>
        <p:nvPicPr>
          <p:cNvPr id="534" name="Google Shape;534;p46" title="Screenshot 2025-06-20 at 10.15.59 AM.png"/>
          <p:cNvPicPr preferRelativeResize="0"/>
          <p:nvPr/>
        </p:nvPicPr>
        <p:blipFill>
          <a:blip r:embed="rId5">
            <a:alphaModFix/>
          </a:blip>
          <a:stretch>
            <a:fillRect/>
          </a:stretch>
        </p:blipFill>
        <p:spPr>
          <a:xfrm>
            <a:off x="609600" y="1052900"/>
            <a:ext cx="7769723" cy="3325775"/>
          </a:xfrm>
          <a:prstGeom prst="rect">
            <a:avLst/>
          </a:prstGeom>
          <a:noFill/>
          <a:ln>
            <a:noFill/>
          </a:ln>
        </p:spPr>
      </p:pic>
      <p:pic>
        <p:nvPicPr>
          <p:cNvPr id="535" name="Google Shape;535;p46" title="Screenshot 2025-06-20 at 10.16.30 AM.png"/>
          <p:cNvPicPr preferRelativeResize="0"/>
          <p:nvPr/>
        </p:nvPicPr>
        <p:blipFill>
          <a:blip r:embed="rId6">
            <a:alphaModFix/>
          </a:blip>
          <a:stretch>
            <a:fillRect/>
          </a:stretch>
        </p:blipFill>
        <p:spPr>
          <a:xfrm>
            <a:off x="609600" y="3869325"/>
            <a:ext cx="7769723" cy="285212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pic>
        <p:nvPicPr>
          <p:cNvPr id="540" name="Google Shape;540;p47"/>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541" name="Google Shape;541;p47"/>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542" name="Google Shape;542;p47"/>
          <p:cNvSpPr txBox="1"/>
          <p:nvPr/>
        </p:nvSpPr>
        <p:spPr>
          <a:xfrm>
            <a:off x="609600" y="-44306"/>
            <a:ext cx="10972800" cy="5937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t>Second City Works Landing Page - well optimized</a:t>
            </a:r>
            <a:r>
              <a:rPr b="0" i="0" lang="en-US" sz="2900" u="none" cap="none" strike="noStrike">
                <a:latin typeface="Arial"/>
                <a:ea typeface="Arial"/>
                <a:cs typeface="Arial"/>
                <a:sym typeface="Arial"/>
              </a:rPr>
              <a:t> </a:t>
            </a:r>
            <a:endParaRPr b="0" i="0" sz="2900" u="none" cap="none" strike="noStrike">
              <a:latin typeface="Arial"/>
              <a:ea typeface="Arial"/>
              <a:cs typeface="Arial"/>
              <a:sym typeface="Arial"/>
            </a:endParaRPr>
          </a:p>
        </p:txBody>
      </p:sp>
      <p:pic>
        <p:nvPicPr>
          <p:cNvPr id="543" name="Google Shape;543;p47"/>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544" name="Google Shape;544;p47"/>
          <p:cNvPicPr preferRelativeResize="0"/>
          <p:nvPr/>
        </p:nvPicPr>
        <p:blipFill rotWithShape="1">
          <a:blip r:embed="rId4">
            <a:alphaModFix/>
          </a:blip>
          <a:srcRect b="0" l="0" r="0" t="0"/>
          <a:stretch/>
        </p:blipFill>
        <p:spPr>
          <a:xfrm>
            <a:off x="609600" y="6426867"/>
            <a:ext cx="10765500" cy="27000"/>
          </a:xfrm>
          <a:prstGeom prst="rect">
            <a:avLst/>
          </a:prstGeom>
          <a:noFill/>
          <a:ln>
            <a:noFill/>
          </a:ln>
        </p:spPr>
      </p:pic>
      <p:sp>
        <p:nvSpPr>
          <p:cNvPr id="545" name="Google Shape;545;p47"/>
          <p:cNvSpPr txBox="1"/>
          <p:nvPr/>
        </p:nvSpPr>
        <p:spPr>
          <a:xfrm>
            <a:off x="8614600" y="1052900"/>
            <a:ext cx="3090900" cy="15117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chemeClr val="dk1"/>
                </a:solidFill>
                <a:latin typeface="Calibri"/>
                <a:ea typeface="Calibri"/>
                <a:cs typeface="Calibri"/>
                <a:sym typeface="Calibri"/>
              </a:rPr>
              <a:t>Observable from this screenshot:</a:t>
            </a:r>
            <a:endParaRPr sz="1500">
              <a:solidFill>
                <a:schemeClr val="dk1"/>
              </a:solidFill>
              <a:latin typeface="Calibri"/>
              <a:ea typeface="Calibri"/>
              <a:cs typeface="Calibri"/>
              <a:sym typeface="Calibri"/>
            </a:endParaRPr>
          </a:p>
          <a:p>
            <a:pPr indent="-323850" lvl="0" marL="457200" rtl="0" algn="l">
              <a:spcBef>
                <a:spcPts val="0"/>
              </a:spcBef>
              <a:spcAft>
                <a:spcPts val="0"/>
              </a:spcAft>
              <a:buClr>
                <a:schemeClr val="dk1"/>
              </a:buClr>
              <a:buSzPts val="1500"/>
              <a:buFont typeface="Calibri"/>
              <a:buAutoNum type="arabicPeriod"/>
            </a:pPr>
            <a:r>
              <a:rPr lang="en-US" sz="1500">
                <a:solidFill>
                  <a:schemeClr val="dk1"/>
                </a:solidFill>
                <a:latin typeface="Calibri"/>
                <a:ea typeface="Calibri"/>
                <a:cs typeface="Calibri"/>
                <a:sym typeface="Calibri"/>
              </a:rPr>
              <a:t>Value proposition section (expanded)</a:t>
            </a:r>
            <a:endParaRPr sz="1500">
              <a:solidFill>
                <a:schemeClr val="dk1"/>
              </a:solidFill>
              <a:latin typeface="Calibri"/>
              <a:ea typeface="Calibri"/>
              <a:cs typeface="Calibri"/>
              <a:sym typeface="Calibri"/>
            </a:endParaRPr>
          </a:p>
          <a:p>
            <a:pPr indent="-323850" lvl="0" marL="457200" rtl="0" algn="l">
              <a:spcBef>
                <a:spcPts val="0"/>
              </a:spcBef>
              <a:spcAft>
                <a:spcPts val="0"/>
              </a:spcAft>
              <a:buClr>
                <a:schemeClr val="dk1"/>
              </a:buClr>
              <a:buSzPts val="1500"/>
              <a:buFont typeface="Calibri"/>
              <a:buAutoNum type="arabicPeriod"/>
            </a:pPr>
            <a:r>
              <a:rPr lang="en-US" sz="1500">
                <a:solidFill>
                  <a:schemeClr val="dk1"/>
                </a:solidFill>
                <a:latin typeface="Calibri"/>
                <a:ea typeface="Calibri"/>
                <a:cs typeface="Calibri"/>
                <a:sym typeface="Calibri"/>
              </a:rPr>
              <a:t>Trust signals</a:t>
            </a:r>
            <a:endParaRPr sz="1500">
              <a:solidFill>
                <a:schemeClr val="dk1"/>
              </a:solidFill>
              <a:latin typeface="Calibri"/>
              <a:ea typeface="Calibri"/>
              <a:cs typeface="Calibri"/>
              <a:sym typeface="Calibri"/>
            </a:endParaRPr>
          </a:p>
          <a:p>
            <a:pPr indent="-323850" lvl="0" marL="457200" rtl="0" algn="l">
              <a:spcBef>
                <a:spcPts val="0"/>
              </a:spcBef>
              <a:spcAft>
                <a:spcPts val="0"/>
              </a:spcAft>
              <a:buClr>
                <a:schemeClr val="dk1"/>
              </a:buClr>
              <a:buSzPts val="1500"/>
              <a:buFont typeface="Calibri"/>
              <a:buAutoNum type="arabicPeriod"/>
            </a:pPr>
            <a:r>
              <a:rPr lang="en-US" sz="1500">
                <a:solidFill>
                  <a:schemeClr val="dk1"/>
                </a:solidFill>
                <a:latin typeface="Calibri"/>
                <a:ea typeface="Calibri"/>
                <a:cs typeface="Calibri"/>
                <a:sym typeface="Calibri"/>
              </a:rPr>
              <a:t>About the company</a:t>
            </a:r>
            <a:endParaRPr sz="1500">
              <a:solidFill>
                <a:schemeClr val="dk1"/>
              </a:solidFill>
              <a:latin typeface="Calibri"/>
              <a:ea typeface="Calibri"/>
              <a:cs typeface="Calibri"/>
              <a:sym typeface="Calibri"/>
            </a:endParaRPr>
          </a:p>
          <a:p>
            <a:pPr indent="-323850" lvl="0" marL="457200" rtl="0" algn="l">
              <a:spcBef>
                <a:spcPts val="0"/>
              </a:spcBef>
              <a:spcAft>
                <a:spcPts val="0"/>
              </a:spcAft>
              <a:buClr>
                <a:schemeClr val="dk1"/>
              </a:buClr>
              <a:buSzPts val="1500"/>
              <a:buFont typeface="Calibri"/>
              <a:buAutoNum type="arabicPeriod"/>
            </a:pPr>
            <a:r>
              <a:rPr lang="en-US" sz="1500">
                <a:solidFill>
                  <a:schemeClr val="dk1"/>
                </a:solidFill>
                <a:latin typeface="Calibri"/>
                <a:ea typeface="Calibri"/>
                <a:cs typeface="Calibri"/>
                <a:sym typeface="Calibri"/>
              </a:rPr>
              <a:t>Clientele</a:t>
            </a:r>
            <a:endParaRPr sz="1500">
              <a:solidFill>
                <a:schemeClr val="dk1"/>
              </a:solidFill>
              <a:latin typeface="Calibri"/>
              <a:ea typeface="Calibri"/>
              <a:cs typeface="Calibri"/>
              <a:sym typeface="Calibri"/>
            </a:endParaRPr>
          </a:p>
        </p:txBody>
      </p:sp>
      <p:pic>
        <p:nvPicPr>
          <p:cNvPr id="546" name="Google Shape;546;p47" title="Screenshot 2025-06-20 at 10.15.59 AM.png"/>
          <p:cNvPicPr preferRelativeResize="0"/>
          <p:nvPr/>
        </p:nvPicPr>
        <p:blipFill rotWithShape="1">
          <a:blip r:embed="rId5">
            <a:alphaModFix/>
          </a:blip>
          <a:srcRect b="0" l="0" r="0" t="6094"/>
          <a:stretch/>
        </p:blipFill>
        <p:spPr>
          <a:xfrm>
            <a:off x="609600" y="1052900"/>
            <a:ext cx="7769723" cy="3122975"/>
          </a:xfrm>
          <a:prstGeom prst="rect">
            <a:avLst/>
          </a:prstGeom>
          <a:noFill/>
          <a:ln>
            <a:noFill/>
          </a:ln>
        </p:spPr>
      </p:pic>
      <p:pic>
        <p:nvPicPr>
          <p:cNvPr id="547" name="Google Shape;547;p47" title="Screenshot 2025-06-20 at 10.16.30 AM.png"/>
          <p:cNvPicPr preferRelativeResize="0"/>
          <p:nvPr/>
        </p:nvPicPr>
        <p:blipFill rotWithShape="1">
          <a:blip r:embed="rId6">
            <a:alphaModFix/>
          </a:blip>
          <a:srcRect b="0" l="0" r="0" t="16156"/>
          <a:stretch/>
        </p:blipFill>
        <p:spPr>
          <a:xfrm>
            <a:off x="609600" y="3791425"/>
            <a:ext cx="7769723" cy="2105799"/>
          </a:xfrm>
          <a:prstGeom prst="rect">
            <a:avLst/>
          </a:prstGeom>
          <a:noFill/>
          <a:ln>
            <a:noFill/>
          </a:ln>
        </p:spPr>
      </p:pic>
      <p:pic>
        <p:nvPicPr>
          <p:cNvPr id="548" name="Google Shape;548;p47" title="Screenshot 2025-06-20 at 10.20.49 AM.png"/>
          <p:cNvPicPr preferRelativeResize="0"/>
          <p:nvPr/>
        </p:nvPicPr>
        <p:blipFill>
          <a:blip r:embed="rId7">
            <a:alphaModFix/>
          </a:blip>
          <a:stretch>
            <a:fillRect/>
          </a:stretch>
        </p:blipFill>
        <p:spPr>
          <a:xfrm>
            <a:off x="609600" y="5275150"/>
            <a:ext cx="7769723" cy="14463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pic>
        <p:nvPicPr>
          <p:cNvPr id="553" name="Google Shape;553;p48"/>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554" name="Google Shape;554;p48"/>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555" name="Google Shape;555;p48"/>
          <p:cNvSpPr txBox="1"/>
          <p:nvPr/>
        </p:nvSpPr>
        <p:spPr>
          <a:xfrm>
            <a:off x="609600" y="-120505"/>
            <a:ext cx="10972800" cy="679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t>Second City Works Landing Page - well optimized</a:t>
            </a:r>
            <a:r>
              <a:rPr b="0" i="0" lang="en-US" sz="2900" u="none" cap="none" strike="noStrike">
                <a:latin typeface="Arial"/>
                <a:ea typeface="Arial"/>
                <a:cs typeface="Arial"/>
                <a:sym typeface="Arial"/>
              </a:rPr>
              <a:t> </a:t>
            </a:r>
            <a:endParaRPr b="0" i="0" sz="2900" u="none" cap="none" strike="noStrike">
              <a:latin typeface="Arial"/>
              <a:ea typeface="Arial"/>
              <a:cs typeface="Arial"/>
              <a:sym typeface="Arial"/>
            </a:endParaRPr>
          </a:p>
        </p:txBody>
      </p:sp>
      <p:pic>
        <p:nvPicPr>
          <p:cNvPr id="556" name="Google Shape;556;p48"/>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557" name="Google Shape;557;p48"/>
          <p:cNvPicPr preferRelativeResize="0"/>
          <p:nvPr/>
        </p:nvPicPr>
        <p:blipFill rotWithShape="1">
          <a:blip r:embed="rId4">
            <a:alphaModFix/>
          </a:blip>
          <a:srcRect b="0" l="0" r="0" t="0"/>
          <a:stretch/>
        </p:blipFill>
        <p:spPr>
          <a:xfrm>
            <a:off x="609600" y="6426867"/>
            <a:ext cx="10765500" cy="27000"/>
          </a:xfrm>
          <a:prstGeom prst="rect">
            <a:avLst/>
          </a:prstGeom>
          <a:noFill/>
          <a:ln>
            <a:noFill/>
          </a:ln>
        </p:spPr>
      </p:pic>
      <p:sp>
        <p:nvSpPr>
          <p:cNvPr id="558" name="Google Shape;558;p48"/>
          <p:cNvSpPr txBox="1"/>
          <p:nvPr/>
        </p:nvSpPr>
        <p:spPr>
          <a:xfrm>
            <a:off x="8916450" y="2006750"/>
            <a:ext cx="3090900" cy="14463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chemeClr val="dk1"/>
                </a:solidFill>
                <a:latin typeface="Calibri"/>
                <a:ea typeface="Calibri"/>
                <a:cs typeface="Calibri"/>
                <a:sym typeface="Calibri"/>
              </a:rPr>
              <a:t>Observable from this screenshot:</a:t>
            </a:r>
            <a:endParaRPr sz="1500">
              <a:solidFill>
                <a:schemeClr val="dk1"/>
              </a:solidFill>
              <a:latin typeface="Calibri"/>
              <a:ea typeface="Calibri"/>
              <a:cs typeface="Calibri"/>
              <a:sym typeface="Calibri"/>
            </a:endParaRPr>
          </a:p>
          <a:p>
            <a:pPr indent="-323850" lvl="0" marL="457200" rtl="0" algn="l">
              <a:spcBef>
                <a:spcPts val="0"/>
              </a:spcBef>
              <a:spcAft>
                <a:spcPts val="0"/>
              </a:spcAft>
              <a:buClr>
                <a:schemeClr val="dk1"/>
              </a:buClr>
              <a:buSzPts val="1500"/>
              <a:buFont typeface="Calibri"/>
              <a:buAutoNum type="arabicPeriod"/>
            </a:pPr>
            <a:r>
              <a:rPr lang="en-US" sz="1500">
                <a:solidFill>
                  <a:schemeClr val="dk1"/>
                </a:solidFill>
                <a:latin typeface="Calibri"/>
                <a:ea typeface="Calibri"/>
                <a:cs typeface="Calibri"/>
                <a:sym typeface="Calibri"/>
              </a:rPr>
              <a:t>Trust signals (diverse platforms to exhibit </a:t>
            </a:r>
            <a:r>
              <a:rPr lang="en-US" sz="1500">
                <a:solidFill>
                  <a:schemeClr val="dk1"/>
                </a:solidFill>
                <a:latin typeface="Calibri"/>
                <a:ea typeface="Calibri"/>
                <a:cs typeface="Calibri"/>
                <a:sym typeface="Calibri"/>
              </a:rPr>
              <a:t>thought leadership, testimonials)</a:t>
            </a:r>
            <a:endParaRPr sz="1500">
              <a:solidFill>
                <a:schemeClr val="dk1"/>
              </a:solidFill>
              <a:latin typeface="Calibri"/>
              <a:ea typeface="Calibri"/>
              <a:cs typeface="Calibri"/>
              <a:sym typeface="Calibri"/>
            </a:endParaRPr>
          </a:p>
        </p:txBody>
      </p:sp>
      <p:pic>
        <p:nvPicPr>
          <p:cNvPr id="559" name="Google Shape;559;p48" title="Screenshot 2025-06-20 at 10.35.34 AM.png"/>
          <p:cNvPicPr preferRelativeResize="0"/>
          <p:nvPr/>
        </p:nvPicPr>
        <p:blipFill rotWithShape="1">
          <a:blip r:embed="rId5">
            <a:alphaModFix/>
          </a:blip>
          <a:srcRect b="5988" l="0" r="6959" t="0"/>
          <a:stretch/>
        </p:blipFill>
        <p:spPr>
          <a:xfrm>
            <a:off x="609600" y="1714400"/>
            <a:ext cx="8192302" cy="37913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nvSpPr>
        <p:spPr>
          <a:xfrm>
            <a:off x="2494117" y="2805900"/>
            <a:ext cx="7274400" cy="1072800"/>
          </a:xfrm>
          <a:prstGeom prst="rect">
            <a:avLst/>
          </a:prstGeom>
          <a:noFill/>
          <a:ln>
            <a:noFill/>
          </a:ln>
          <a:effectLst>
            <a:outerShdw blurRad="428625" rotWithShape="0" algn="bl" dist="9525">
              <a:srgbClr val="F1C232"/>
            </a:outerShdw>
          </a:effectLst>
        </p:spPr>
        <p:txBody>
          <a:bodyPr anchorCtr="0" anchor="t" bIns="121900" lIns="121900" spcFirstLastPara="1" rIns="121900" wrap="square" tIns="121900">
            <a:spAutoFit/>
          </a:bodyPr>
          <a:lstStyle/>
          <a:p>
            <a:pPr indent="0" lvl="0" marL="0" rtl="0" algn="ctr">
              <a:lnSpc>
                <a:spcPct val="90000"/>
              </a:lnSpc>
              <a:spcBef>
                <a:spcPts val="0"/>
              </a:spcBef>
              <a:spcAft>
                <a:spcPts val="0"/>
              </a:spcAft>
              <a:buNone/>
            </a:pPr>
            <a:r>
              <a:rPr b="1" lang="en-US" sz="3300">
                <a:solidFill>
                  <a:schemeClr val="accent2"/>
                </a:solidFill>
                <a:latin typeface="Lato"/>
                <a:ea typeface="Lato"/>
                <a:cs typeface="Lato"/>
                <a:sym typeface="Lato"/>
              </a:rPr>
              <a:t>$145</a:t>
            </a:r>
            <a:r>
              <a:rPr b="1" lang="en-US" sz="3300">
                <a:solidFill>
                  <a:schemeClr val="dk1"/>
                </a:solidFill>
                <a:latin typeface="Lato"/>
                <a:ea typeface="Lato"/>
                <a:cs typeface="Lato"/>
                <a:sym typeface="Lato"/>
              </a:rPr>
              <a:t> </a:t>
            </a:r>
            <a:r>
              <a:rPr b="1" lang="en-US" sz="3300">
                <a:solidFill>
                  <a:schemeClr val="accent2"/>
                </a:solidFill>
                <a:latin typeface="Lato"/>
                <a:ea typeface="Lato"/>
                <a:cs typeface="Lato"/>
                <a:sym typeface="Lato"/>
              </a:rPr>
              <a:t>million</a:t>
            </a:r>
            <a:r>
              <a:rPr b="1" lang="en-US" sz="3300">
                <a:solidFill>
                  <a:schemeClr val="dk1"/>
                </a:solidFill>
                <a:latin typeface="Lato"/>
                <a:ea typeface="Lato"/>
                <a:cs typeface="Lato"/>
                <a:sym typeface="Lato"/>
              </a:rPr>
              <a:t> </a:t>
            </a:r>
            <a:endParaRPr b="1" sz="3300">
              <a:solidFill>
                <a:schemeClr val="dk1"/>
              </a:solidFill>
              <a:latin typeface="Lato"/>
              <a:ea typeface="Lato"/>
              <a:cs typeface="Lato"/>
              <a:sym typeface="Lato"/>
            </a:endParaRPr>
          </a:p>
          <a:p>
            <a:pPr indent="0" lvl="0" marL="0" rtl="0" algn="ctr">
              <a:spcBef>
                <a:spcPts val="0"/>
              </a:spcBef>
              <a:spcAft>
                <a:spcPts val="0"/>
              </a:spcAft>
              <a:buNone/>
            </a:pPr>
            <a:r>
              <a:rPr b="1" lang="en-US" sz="2400">
                <a:solidFill>
                  <a:schemeClr val="dk1"/>
                </a:solidFill>
                <a:latin typeface="Lato"/>
                <a:ea typeface="Lato"/>
                <a:cs typeface="Lato"/>
                <a:sym typeface="Lato"/>
              </a:rPr>
              <a:t>in pro bono services to local nonprofits</a:t>
            </a:r>
            <a:endParaRPr b="1" sz="1900">
              <a:solidFill>
                <a:schemeClr val="dk1"/>
              </a:solidFill>
              <a:latin typeface="Lato"/>
              <a:ea typeface="Lato"/>
              <a:cs typeface="Lato"/>
              <a:sym typeface="Lato"/>
            </a:endParaRPr>
          </a:p>
        </p:txBody>
      </p:sp>
      <p:sp>
        <p:nvSpPr>
          <p:cNvPr id="86" name="Google Shape;86;p13"/>
          <p:cNvSpPr txBox="1"/>
          <p:nvPr>
            <p:ph idx="4294967295" type="subTitle"/>
          </p:nvPr>
        </p:nvSpPr>
        <p:spPr>
          <a:xfrm>
            <a:off x="1828800" y="3886200"/>
            <a:ext cx="8534400" cy="1752900"/>
          </a:xfrm>
          <a:prstGeom prst="rect">
            <a:avLst/>
          </a:prstGeom>
        </p:spPr>
        <p:txBody>
          <a:bodyPr anchorCtr="0" anchor="ctr" bIns="121900" lIns="121900" spcFirstLastPara="1" rIns="121900" wrap="square" tIns="121900">
            <a:noAutofit/>
          </a:bodyPr>
          <a:lstStyle/>
          <a:p>
            <a:pPr indent="0" lvl="0" marL="0" rtl="0" algn="ctr">
              <a:lnSpc>
                <a:spcPct val="90000"/>
              </a:lnSpc>
              <a:spcBef>
                <a:spcPts val="600"/>
              </a:spcBef>
              <a:spcAft>
                <a:spcPts val="0"/>
              </a:spcAft>
              <a:buNone/>
            </a:pPr>
            <a:r>
              <a:rPr b="1" lang="en-US">
                <a:solidFill>
                  <a:schemeClr val="accent2"/>
                </a:solidFill>
              </a:rPr>
              <a:t>8600+</a:t>
            </a:r>
            <a:r>
              <a:rPr lang="en-US"/>
              <a:t> volunteer</a:t>
            </a:r>
            <a:endParaRPr/>
          </a:p>
          <a:p>
            <a:pPr indent="0" lvl="0" marL="0" rtl="0" algn="ctr">
              <a:lnSpc>
                <a:spcPct val="90000"/>
              </a:lnSpc>
              <a:spcBef>
                <a:spcPts val="600"/>
              </a:spcBef>
              <a:spcAft>
                <a:spcPts val="0"/>
              </a:spcAft>
              <a:buNone/>
            </a:pPr>
            <a:r>
              <a:rPr lang="en-US"/>
              <a:t>matches</a:t>
            </a:r>
            <a:endParaRPr/>
          </a:p>
        </p:txBody>
      </p:sp>
      <p:sp>
        <p:nvSpPr>
          <p:cNvPr id="87" name="Google Shape;87;p13"/>
          <p:cNvSpPr txBox="1"/>
          <p:nvPr>
            <p:ph idx="4294967295" type="body"/>
          </p:nvPr>
        </p:nvSpPr>
        <p:spPr>
          <a:xfrm>
            <a:off x="6426667" y="1763950"/>
            <a:ext cx="5235600" cy="985200"/>
          </a:xfrm>
          <a:prstGeom prst="rect">
            <a:avLst/>
          </a:prstGeom>
        </p:spPr>
        <p:txBody>
          <a:bodyPr anchorCtr="0" anchor="ctr" bIns="121900" lIns="121900" spcFirstLastPara="1" rIns="121900" wrap="square" tIns="121900">
            <a:noAutofit/>
          </a:bodyPr>
          <a:lstStyle/>
          <a:p>
            <a:pPr indent="0" lvl="0" marL="0" rtl="0" algn="ctr">
              <a:lnSpc>
                <a:spcPct val="90000"/>
              </a:lnSpc>
              <a:spcBef>
                <a:spcPts val="600"/>
              </a:spcBef>
              <a:spcAft>
                <a:spcPts val="0"/>
              </a:spcAft>
              <a:buNone/>
            </a:pPr>
            <a:r>
              <a:rPr b="1" lang="en-US">
                <a:solidFill>
                  <a:schemeClr val="accent2"/>
                </a:solidFill>
              </a:rPr>
              <a:t>3150</a:t>
            </a:r>
            <a:r>
              <a:rPr lang="en-US"/>
              <a:t> nonprofits</a:t>
            </a:r>
            <a:endParaRPr/>
          </a:p>
          <a:p>
            <a:pPr indent="0" lvl="0" marL="0" rtl="0" algn="ctr">
              <a:lnSpc>
                <a:spcPct val="90000"/>
              </a:lnSpc>
              <a:spcBef>
                <a:spcPts val="600"/>
              </a:spcBef>
              <a:spcAft>
                <a:spcPts val="0"/>
              </a:spcAft>
              <a:buNone/>
            </a:pPr>
            <a:r>
              <a:rPr lang="en-US"/>
              <a:t>served</a:t>
            </a:r>
            <a:endParaRPr b="1">
              <a:solidFill>
                <a:schemeClr val="accent2"/>
              </a:solidFill>
            </a:endParaRPr>
          </a:p>
        </p:txBody>
      </p:sp>
      <p:sp>
        <p:nvSpPr>
          <p:cNvPr id="88" name="Google Shape;88;p13"/>
          <p:cNvSpPr txBox="1"/>
          <p:nvPr/>
        </p:nvSpPr>
        <p:spPr>
          <a:xfrm>
            <a:off x="151783" y="4494233"/>
            <a:ext cx="5235600" cy="911100"/>
          </a:xfrm>
          <a:prstGeom prst="rect">
            <a:avLst/>
          </a:prstGeom>
          <a:noFill/>
          <a:ln>
            <a:noFill/>
          </a:ln>
        </p:spPr>
        <p:txBody>
          <a:bodyPr anchorCtr="0" anchor="t" bIns="121900" lIns="121900" spcFirstLastPara="1" rIns="121900" wrap="square" tIns="121900">
            <a:spAutoFit/>
          </a:bodyPr>
          <a:lstStyle/>
          <a:p>
            <a:pPr indent="0" lvl="0" marL="0" rtl="0" algn="ctr">
              <a:lnSpc>
                <a:spcPct val="90000"/>
              </a:lnSpc>
              <a:spcBef>
                <a:spcPts val="0"/>
              </a:spcBef>
              <a:spcAft>
                <a:spcPts val="0"/>
              </a:spcAft>
              <a:buNone/>
            </a:pPr>
            <a:r>
              <a:rPr b="1" lang="en-US" sz="2400">
                <a:solidFill>
                  <a:schemeClr val="accent2"/>
                </a:solidFill>
                <a:latin typeface="Lato"/>
                <a:ea typeface="Lato"/>
                <a:cs typeface="Lato"/>
                <a:sym typeface="Lato"/>
              </a:rPr>
              <a:t>1520</a:t>
            </a:r>
            <a:r>
              <a:rPr lang="en-US" sz="2400">
                <a:solidFill>
                  <a:schemeClr val="dk1"/>
                </a:solidFill>
                <a:latin typeface="Lato"/>
                <a:ea typeface="Lato"/>
                <a:cs typeface="Lato"/>
                <a:sym typeface="Lato"/>
              </a:rPr>
              <a:t> pro bono</a:t>
            </a:r>
            <a:endParaRPr sz="2400">
              <a:solidFill>
                <a:schemeClr val="dk1"/>
              </a:solidFill>
              <a:latin typeface="Lato"/>
              <a:ea typeface="Lato"/>
              <a:cs typeface="Lato"/>
              <a:sym typeface="Lato"/>
            </a:endParaRPr>
          </a:p>
          <a:p>
            <a:pPr indent="0" lvl="0" marL="0" rtl="0" algn="ctr">
              <a:lnSpc>
                <a:spcPct val="90000"/>
              </a:lnSpc>
              <a:spcBef>
                <a:spcPts val="0"/>
              </a:spcBef>
              <a:spcAft>
                <a:spcPts val="0"/>
              </a:spcAft>
              <a:buNone/>
            </a:pPr>
            <a:r>
              <a:rPr lang="en-US" sz="2400">
                <a:solidFill>
                  <a:schemeClr val="dk1"/>
                </a:solidFill>
                <a:latin typeface="Lato"/>
                <a:ea typeface="Lato"/>
                <a:cs typeface="Lato"/>
                <a:sym typeface="Lato"/>
              </a:rPr>
              <a:t>consulting projects</a:t>
            </a:r>
            <a:endParaRPr sz="1900">
              <a:latin typeface="Lato"/>
              <a:ea typeface="Lato"/>
              <a:cs typeface="Lato"/>
              <a:sym typeface="Lato"/>
            </a:endParaRPr>
          </a:p>
        </p:txBody>
      </p:sp>
      <p:sp>
        <p:nvSpPr>
          <p:cNvPr id="89" name="Google Shape;89;p13"/>
          <p:cNvSpPr txBox="1"/>
          <p:nvPr/>
        </p:nvSpPr>
        <p:spPr>
          <a:xfrm>
            <a:off x="6557050" y="4494233"/>
            <a:ext cx="4974900" cy="911100"/>
          </a:xfrm>
          <a:prstGeom prst="rect">
            <a:avLst/>
          </a:prstGeom>
          <a:noFill/>
          <a:ln>
            <a:noFill/>
          </a:ln>
        </p:spPr>
        <p:txBody>
          <a:bodyPr anchorCtr="0" anchor="t" bIns="121900" lIns="121900" spcFirstLastPara="1" rIns="121900" wrap="square" tIns="121900">
            <a:spAutoFit/>
          </a:bodyPr>
          <a:lstStyle/>
          <a:p>
            <a:pPr indent="0" lvl="0" marL="0" rtl="0" algn="ctr">
              <a:lnSpc>
                <a:spcPct val="90000"/>
              </a:lnSpc>
              <a:spcBef>
                <a:spcPts val="0"/>
              </a:spcBef>
              <a:spcAft>
                <a:spcPts val="0"/>
              </a:spcAft>
              <a:buNone/>
            </a:pPr>
            <a:r>
              <a:rPr b="1" lang="en-US" sz="2400">
                <a:solidFill>
                  <a:schemeClr val="accent2"/>
                </a:solidFill>
                <a:latin typeface="Lato"/>
                <a:ea typeface="Lato"/>
                <a:cs typeface="Lato"/>
                <a:sym typeface="Lato"/>
              </a:rPr>
              <a:t>310</a:t>
            </a:r>
            <a:r>
              <a:rPr lang="en-US" sz="2400">
                <a:solidFill>
                  <a:schemeClr val="dk1"/>
                </a:solidFill>
                <a:latin typeface="Lato"/>
                <a:ea typeface="Lato"/>
                <a:cs typeface="Lato"/>
                <a:sym typeface="Lato"/>
              </a:rPr>
              <a:t> business leaders placed</a:t>
            </a:r>
            <a:endParaRPr sz="2400">
              <a:solidFill>
                <a:schemeClr val="dk1"/>
              </a:solidFill>
              <a:latin typeface="Lato"/>
              <a:ea typeface="Lato"/>
              <a:cs typeface="Lato"/>
              <a:sym typeface="Lato"/>
            </a:endParaRPr>
          </a:p>
          <a:p>
            <a:pPr indent="0" lvl="0" marL="0" rtl="0" algn="ctr">
              <a:lnSpc>
                <a:spcPct val="90000"/>
              </a:lnSpc>
              <a:spcBef>
                <a:spcPts val="0"/>
              </a:spcBef>
              <a:spcAft>
                <a:spcPts val="0"/>
              </a:spcAft>
              <a:buNone/>
            </a:pPr>
            <a:r>
              <a:rPr lang="en-US" sz="2400">
                <a:solidFill>
                  <a:schemeClr val="dk1"/>
                </a:solidFill>
                <a:latin typeface="Lato"/>
                <a:ea typeface="Lato"/>
                <a:cs typeface="Lato"/>
                <a:sym typeface="Lato"/>
              </a:rPr>
              <a:t>on nonprofit boards</a:t>
            </a:r>
            <a:endParaRPr sz="2400">
              <a:solidFill>
                <a:schemeClr val="dk1"/>
              </a:solidFill>
              <a:latin typeface="Lato"/>
              <a:ea typeface="Lato"/>
              <a:cs typeface="Lato"/>
              <a:sym typeface="Lato"/>
            </a:endParaRPr>
          </a:p>
        </p:txBody>
      </p:sp>
      <p:cxnSp>
        <p:nvCxnSpPr>
          <p:cNvPr id="90" name="Google Shape;90;p13"/>
          <p:cNvCxnSpPr/>
          <p:nvPr/>
        </p:nvCxnSpPr>
        <p:spPr>
          <a:xfrm flipH="1">
            <a:off x="7535600" y="2436600"/>
            <a:ext cx="842400" cy="374400"/>
          </a:xfrm>
          <a:prstGeom prst="straightConnector1">
            <a:avLst/>
          </a:prstGeom>
          <a:noFill/>
          <a:ln cap="flat" cmpd="sng" w="9525">
            <a:solidFill>
              <a:srgbClr val="B7B7B7"/>
            </a:solidFill>
            <a:prstDash val="solid"/>
            <a:round/>
            <a:headEnd len="med" w="med" type="none"/>
            <a:tailEnd len="med" w="med" type="triangle"/>
          </a:ln>
        </p:spPr>
      </p:cxnSp>
      <p:cxnSp>
        <p:nvCxnSpPr>
          <p:cNvPr id="91" name="Google Shape;91;p13"/>
          <p:cNvCxnSpPr/>
          <p:nvPr/>
        </p:nvCxnSpPr>
        <p:spPr>
          <a:xfrm flipH="1" rot="10800000">
            <a:off x="3848067" y="4118767"/>
            <a:ext cx="733500" cy="421500"/>
          </a:xfrm>
          <a:prstGeom prst="straightConnector1">
            <a:avLst/>
          </a:prstGeom>
          <a:noFill/>
          <a:ln cap="flat" cmpd="sng" w="9525">
            <a:solidFill>
              <a:srgbClr val="B7B7B7"/>
            </a:solidFill>
            <a:prstDash val="solid"/>
            <a:round/>
            <a:headEnd len="med" w="med" type="none"/>
            <a:tailEnd len="med" w="med" type="triangle"/>
          </a:ln>
        </p:spPr>
      </p:cxnSp>
      <p:cxnSp>
        <p:nvCxnSpPr>
          <p:cNvPr id="92" name="Google Shape;92;p13"/>
          <p:cNvCxnSpPr/>
          <p:nvPr/>
        </p:nvCxnSpPr>
        <p:spPr>
          <a:xfrm rot="10800000">
            <a:off x="7535433" y="4150100"/>
            <a:ext cx="273300" cy="382500"/>
          </a:xfrm>
          <a:prstGeom prst="straightConnector1">
            <a:avLst/>
          </a:prstGeom>
          <a:noFill/>
          <a:ln cap="flat" cmpd="sng" w="9525">
            <a:solidFill>
              <a:srgbClr val="B7B7B7"/>
            </a:solidFill>
            <a:prstDash val="solid"/>
            <a:round/>
            <a:headEnd len="med" w="med" type="none"/>
            <a:tailEnd len="med" w="med" type="triangle"/>
          </a:ln>
        </p:spPr>
      </p:cxnSp>
      <p:pic>
        <p:nvPicPr>
          <p:cNvPr id="93" name="Google Shape;93;p13"/>
          <p:cNvPicPr preferRelativeResize="0"/>
          <p:nvPr/>
        </p:nvPicPr>
        <p:blipFill>
          <a:blip r:embed="rId3">
            <a:alphaModFix/>
          </a:blip>
          <a:stretch>
            <a:fillRect/>
          </a:stretch>
        </p:blipFill>
        <p:spPr>
          <a:xfrm>
            <a:off x="2494146" y="1333012"/>
            <a:ext cx="413180" cy="421283"/>
          </a:xfrm>
          <a:prstGeom prst="rect">
            <a:avLst/>
          </a:prstGeom>
          <a:noFill/>
          <a:ln>
            <a:noFill/>
          </a:ln>
        </p:spPr>
      </p:pic>
      <p:pic>
        <p:nvPicPr>
          <p:cNvPr id="94" name="Google Shape;94;p13"/>
          <p:cNvPicPr preferRelativeResize="0"/>
          <p:nvPr/>
        </p:nvPicPr>
        <p:blipFill>
          <a:blip r:embed="rId4">
            <a:alphaModFix/>
          </a:blip>
          <a:stretch>
            <a:fillRect/>
          </a:stretch>
        </p:blipFill>
        <p:spPr>
          <a:xfrm>
            <a:off x="2494146" y="5357952"/>
            <a:ext cx="413180" cy="421283"/>
          </a:xfrm>
          <a:prstGeom prst="rect">
            <a:avLst/>
          </a:prstGeom>
          <a:noFill/>
          <a:ln>
            <a:noFill/>
          </a:ln>
        </p:spPr>
      </p:pic>
      <p:pic>
        <p:nvPicPr>
          <p:cNvPr id="95" name="Google Shape;95;p13"/>
          <p:cNvPicPr preferRelativeResize="0"/>
          <p:nvPr/>
        </p:nvPicPr>
        <p:blipFill>
          <a:blip r:embed="rId5">
            <a:alphaModFix/>
          </a:blip>
          <a:stretch>
            <a:fillRect/>
          </a:stretch>
        </p:blipFill>
        <p:spPr>
          <a:xfrm>
            <a:off x="8768983" y="5357972"/>
            <a:ext cx="413200" cy="330557"/>
          </a:xfrm>
          <a:prstGeom prst="rect">
            <a:avLst/>
          </a:prstGeom>
          <a:noFill/>
          <a:ln>
            <a:noFill/>
          </a:ln>
        </p:spPr>
      </p:pic>
      <p:pic>
        <p:nvPicPr>
          <p:cNvPr id="96" name="Google Shape;96;p13"/>
          <p:cNvPicPr preferRelativeResize="0"/>
          <p:nvPr/>
        </p:nvPicPr>
        <p:blipFill>
          <a:blip r:embed="rId6">
            <a:alphaModFix/>
          </a:blip>
          <a:stretch>
            <a:fillRect/>
          </a:stretch>
        </p:blipFill>
        <p:spPr>
          <a:xfrm>
            <a:off x="8769000" y="1369000"/>
            <a:ext cx="413199" cy="367291"/>
          </a:xfrm>
          <a:prstGeom prst="rect">
            <a:avLst/>
          </a:prstGeom>
          <a:noFill/>
          <a:ln>
            <a:noFill/>
          </a:ln>
        </p:spPr>
      </p:pic>
      <p:cxnSp>
        <p:nvCxnSpPr>
          <p:cNvPr id="97" name="Google Shape;97;p13"/>
          <p:cNvCxnSpPr/>
          <p:nvPr/>
        </p:nvCxnSpPr>
        <p:spPr>
          <a:xfrm>
            <a:off x="3651733" y="2436600"/>
            <a:ext cx="930000" cy="374400"/>
          </a:xfrm>
          <a:prstGeom prst="straightConnector1">
            <a:avLst/>
          </a:prstGeom>
          <a:noFill/>
          <a:ln cap="flat" cmpd="sng" w="9525">
            <a:solidFill>
              <a:srgbClr val="B7B7B7"/>
            </a:solidFill>
            <a:prstDash val="solid"/>
            <a:round/>
            <a:headEnd len="med" w="med" type="none"/>
            <a:tailEnd len="med" w="med" type="triangle"/>
          </a:ln>
        </p:spPr>
      </p:cxnSp>
      <p:sp>
        <p:nvSpPr>
          <p:cNvPr id="98" name="Google Shape;98;p13"/>
          <p:cNvSpPr txBox="1"/>
          <p:nvPr/>
        </p:nvSpPr>
        <p:spPr>
          <a:xfrm>
            <a:off x="954375" y="261850"/>
            <a:ext cx="107079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4000">
                <a:solidFill>
                  <a:srgbClr val="555555"/>
                </a:solidFill>
              </a:rPr>
              <a:t>23 Years of Experience</a:t>
            </a:r>
            <a:endParaRPr b="1" sz="4000">
              <a:solidFill>
                <a:srgbClr val="555555"/>
              </a:solidFill>
            </a:endParaRPr>
          </a:p>
        </p:txBody>
      </p:sp>
      <p:sp>
        <p:nvSpPr>
          <p:cNvPr id="99" name="Google Shape;99;p13"/>
          <p:cNvSpPr txBox="1"/>
          <p:nvPr/>
        </p:nvSpPr>
        <p:spPr>
          <a:xfrm>
            <a:off x="1330183" y="1710567"/>
            <a:ext cx="2878800" cy="1092000"/>
          </a:xfrm>
          <a:prstGeom prst="rect">
            <a:avLst/>
          </a:prstGeom>
          <a:noFill/>
          <a:ln>
            <a:noFill/>
          </a:ln>
        </p:spPr>
        <p:txBody>
          <a:bodyPr anchorCtr="0" anchor="ctr" bIns="121900" lIns="121900" spcFirstLastPara="1" rIns="121900" wrap="square" tIns="121900">
            <a:noAutofit/>
          </a:bodyPr>
          <a:lstStyle/>
          <a:p>
            <a:pPr indent="0" lvl="0" marL="0" rtl="0" algn="ctr">
              <a:lnSpc>
                <a:spcPct val="90000"/>
              </a:lnSpc>
              <a:spcBef>
                <a:spcPts val="600"/>
              </a:spcBef>
              <a:spcAft>
                <a:spcPts val="0"/>
              </a:spcAft>
              <a:buNone/>
            </a:pPr>
            <a:r>
              <a:rPr b="1" lang="en-US" sz="2900">
                <a:solidFill>
                  <a:srgbClr val="C0504D"/>
                </a:solidFill>
                <a:latin typeface="Calibri"/>
                <a:ea typeface="Calibri"/>
                <a:cs typeface="Calibri"/>
                <a:sym typeface="Calibri"/>
              </a:rPr>
              <a:t>8600+</a:t>
            </a:r>
            <a:r>
              <a:rPr b="1" lang="en-US" sz="2900">
                <a:solidFill>
                  <a:srgbClr val="E0233B"/>
                </a:solidFill>
                <a:latin typeface="Calibri"/>
                <a:ea typeface="Calibri"/>
                <a:cs typeface="Calibri"/>
                <a:sym typeface="Calibri"/>
              </a:rPr>
              <a:t> volunteer</a:t>
            </a:r>
            <a:endParaRPr b="1" sz="2900">
              <a:solidFill>
                <a:srgbClr val="E0233B"/>
              </a:solidFill>
              <a:latin typeface="Calibri"/>
              <a:ea typeface="Calibri"/>
              <a:cs typeface="Calibri"/>
              <a:sym typeface="Calibri"/>
            </a:endParaRPr>
          </a:p>
          <a:p>
            <a:pPr indent="0" lvl="0" marL="0" rtl="0" algn="ctr">
              <a:lnSpc>
                <a:spcPct val="90000"/>
              </a:lnSpc>
              <a:spcBef>
                <a:spcPts val="600"/>
              </a:spcBef>
              <a:spcAft>
                <a:spcPts val="0"/>
              </a:spcAft>
              <a:buNone/>
            </a:pPr>
            <a:r>
              <a:rPr b="1" lang="en-US" sz="2900">
                <a:solidFill>
                  <a:srgbClr val="E0233B"/>
                </a:solidFill>
                <a:latin typeface="Calibri"/>
                <a:ea typeface="Calibri"/>
                <a:cs typeface="Calibri"/>
                <a:sym typeface="Calibri"/>
              </a:rPr>
              <a:t>matches</a:t>
            </a:r>
            <a:endParaRPr b="1" sz="2900">
              <a:solidFill>
                <a:srgbClr val="E0233B"/>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pic>
        <p:nvPicPr>
          <p:cNvPr id="564" name="Google Shape;564;p49"/>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565" name="Google Shape;565;p49"/>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566" name="Google Shape;566;p49"/>
          <p:cNvSpPr txBox="1"/>
          <p:nvPr/>
        </p:nvSpPr>
        <p:spPr>
          <a:xfrm>
            <a:off x="609600" y="-44306"/>
            <a:ext cx="10972800" cy="6096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555555"/>
                </a:solidFill>
              </a:rPr>
              <a:t>Second City Works Landing Page - well optimized</a:t>
            </a:r>
            <a:r>
              <a:rPr b="0" i="0" lang="en-US" sz="2900" u="none" cap="none" strike="noStrike">
                <a:solidFill>
                  <a:srgbClr val="555555"/>
                </a:solidFill>
                <a:latin typeface="Arial"/>
                <a:ea typeface="Arial"/>
                <a:cs typeface="Arial"/>
                <a:sym typeface="Arial"/>
              </a:rPr>
              <a:t> </a:t>
            </a:r>
            <a:endParaRPr b="0" i="0" sz="2900" u="none" cap="none" strike="noStrike">
              <a:solidFill>
                <a:srgbClr val="555555"/>
              </a:solidFill>
              <a:latin typeface="Arial"/>
              <a:ea typeface="Arial"/>
              <a:cs typeface="Arial"/>
              <a:sym typeface="Arial"/>
            </a:endParaRPr>
          </a:p>
        </p:txBody>
      </p:sp>
      <p:sp>
        <p:nvSpPr>
          <p:cNvPr id="567" name="Google Shape;567;p49"/>
          <p:cNvSpPr txBox="1"/>
          <p:nvPr/>
        </p:nvSpPr>
        <p:spPr>
          <a:xfrm>
            <a:off x="609600" y="1770200"/>
            <a:ext cx="10459500" cy="44649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Clr>
                <a:srgbClr val="000000"/>
              </a:buClr>
              <a:buSzPts val="1900"/>
              <a:buFont typeface="Arial"/>
              <a:buNone/>
            </a:pPr>
            <a:r>
              <a:t/>
            </a:r>
            <a:endParaRPr b="1" i="0" sz="1900" u="none" cap="none" strike="noStrike">
              <a:solidFill>
                <a:srgbClr val="434343"/>
              </a:solidFill>
              <a:latin typeface="Arial"/>
              <a:ea typeface="Arial"/>
              <a:cs typeface="Arial"/>
              <a:sym typeface="Arial"/>
            </a:endParaRPr>
          </a:p>
        </p:txBody>
      </p:sp>
      <p:pic>
        <p:nvPicPr>
          <p:cNvPr id="568" name="Google Shape;568;p49"/>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
        <p:nvSpPr>
          <p:cNvPr id="569" name="Google Shape;569;p49"/>
          <p:cNvSpPr txBox="1"/>
          <p:nvPr/>
        </p:nvSpPr>
        <p:spPr>
          <a:xfrm>
            <a:off x="8916450" y="2006750"/>
            <a:ext cx="3090900" cy="14463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chemeClr val="dk1"/>
                </a:solidFill>
                <a:latin typeface="Calibri"/>
                <a:ea typeface="Calibri"/>
                <a:cs typeface="Calibri"/>
                <a:sym typeface="Calibri"/>
              </a:rPr>
              <a:t>Observable from this screenshot:</a:t>
            </a:r>
            <a:endParaRPr sz="1500">
              <a:solidFill>
                <a:schemeClr val="dk1"/>
              </a:solidFill>
              <a:latin typeface="Calibri"/>
              <a:ea typeface="Calibri"/>
              <a:cs typeface="Calibri"/>
              <a:sym typeface="Calibri"/>
            </a:endParaRPr>
          </a:p>
          <a:p>
            <a:pPr indent="-323850" lvl="0" marL="457200" rtl="0" algn="l">
              <a:spcBef>
                <a:spcPts val="0"/>
              </a:spcBef>
              <a:spcAft>
                <a:spcPts val="0"/>
              </a:spcAft>
              <a:buClr>
                <a:schemeClr val="dk1"/>
              </a:buClr>
              <a:buSzPts val="1500"/>
              <a:buFont typeface="Calibri"/>
              <a:buAutoNum type="arabicPeriod"/>
            </a:pPr>
            <a:r>
              <a:rPr lang="en-US" sz="1500">
                <a:solidFill>
                  <a:schemeClr val="dk1"/>
                </a:solidFill>
                <a:latin typeface="Calibri"/>
                <a:ea typeface="Calibri"/>
                <a:cs typeface="Calibri"/>
                <a:sym typeface="Calibri"/>
              </a:rPr>
              <a:t>Link to social platforms</a:t>
            </a:r>
            <a:endParaRPr sz="1500">
              <a:solidFill>
                <a:schemeClr val="dk1"/>
              </a:solidFill>
              <a:latin typeface="Calibri"/>
              <a:ea typeface="Calibri"/>
              <a:cs typeface="Calibri"/>
              <a:sym typeface="Calibri"/>
            </a:endParaRPr>
          </a:p>
          <a:p>
            <a:pPr indent="-323850" lvl="0" marL="457200" rtl="0" algn="l">
              <a:spcBef>
                <a:spcPts val="0"/>
              </a:spcBef>
              <a:spcAft>
                <a:spcPts val="0"/>
              </a:spcAft>
              <a:buClr>
                <a:schemeClr val="dk1"/>
              </a:buClr>
              <a:buSzPts val="1500"/>
              <a:buFont typeface="Calibri"/>
              <a:buAutoNum type="arabicPeriod"/>
            </a:pPr>
            <a:r>
              <a:rPr lang="en-US" sz="1500">
                <a:solidFill>
                  <a:schemeClr val="dk1"/>
                </a:solidFill>
                <a:latin typeface="Calibri"/>
                <a:ea typeface="Calibri"/>
                <a:cs typeface="Calibri"/>
                <a:sym typeface="Calibri"/>
              </a:rPr>
              <a:t>Lead capture form (option to subscribe via email)</a:t>
            </a:r>
            <a:endParaRPr sz="1500">
              <a:solidFill>
                <a:schemeClr val="dk1"/>
              </a:solidFill>
              <a:latin typeface="Calibri"/>
              <a:ea typeface="Calibri"/>
              <a:cs typeface="Calibri"/>
              <a:sym typeface="Calibri"/>
            </a:endParaRPr>
          </a:p>
        </p:txBody>
      </p:sp>
      <p:pic>
        <p:nvPicPr>
          <p:cNvPr id="570" name="Google Shape;570;p49" title="Screenshot 2025-06-20 at 10.37.17 AM.png"/>
          <p:cNvPicPr preferRelativeResize="0"/>
          <p:nvPr/>
        </p:nvPicPr>
        <p:blipFill>
          <a:blip r:embed="rId5">
            <a:alphaModFix/>
          </a:blip>
          <a:stretch>
            <a:fillRect/>
          </a:stretch>
        </p:blipFill>
        <p:spPr>
          <a:xfrm>
            <a:off x="609600" y="1129323"/>
            <a:ext cx="8216151" cy="2920614"/>
          </a:xfrm>
          <a:prstGeom prst="rect">
            <a:avLst/>
          </a:prstGeom>
          <a:noFill/>
          <a:ln>
            <a:noFill/>
          </a:ln>
        </p:spPr>
      </p:pic>
      <p:pic>
        <p:nvPicPr>
          <p:cNvPr id="571" name="Google Shape;571;p49" title="Screenshot 2025-06-20 at 10.38.14 AM.png"/>
          <p:cNvPicPr preferRelativeResize="0"/>
          <p:nvPr/>
        </p:nvPicPr>
        <p:blipFill rotWithShape="1">
          <a:blip r:embed="rId6">
            <a:alphaModFix/>
          </a:blip>
          <a:srcRect b="0" l="0" r="0" t="13532"/>
          <a:stretch/>
        </p:blipFill>
        <p:spPr>
          <a:xfrm>
            <a:off x="609600" y="3851600"/>
            <a:ext cx="8216151" cy="27322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50"/>
          <p:cNvSpPr txBox="1"/>
          <p:nvPr>
            <p:ph idx="12" type="sldNum"/>
          </p:nvPr>
        </p:nvSpPr>
        <p:spPr>
          <a:xfrm>
            <a:off x="11684000" y="6508750"/>
            <a:ext cx="508200" cy="3651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577" name="Google Shape;577;p50"/>
          <p:cNvSpPr txBox="1"/>
          <p:nvPr/>
        </p:nvSpPr>
        <p:spPr>
          <a:xfrm>
            <a:off x="609600" y="-7"/>
            <a:ext cx="10972800" cy="457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B2B Landing Page Best Practices: Competitive Comparison</a:t>
            </a:r>
            <a:endParaRPr b="0" i="0" sz="2900" u="none" cap="none" strike="noStrike">
              <a:solidFill>
                <a:srgbClr val="434343"/>
              </a:solidFill>
              <a:latin typeface="Arial"/>
              <a:ea typeface="Arial"/>
              <a:cs typeface="Arial"/>
              <a:sym typeface="Arial"/>
            </a:endParaRPr>
          </a:p>
        </p:txBody>
      </p:sp>
      <p:sp>
        <p:nvSpPr>
          <p:cNvPr id="578" name="Google Shape;578;p50"/>
          <p:cNvSpPr txBox="1"/>
          <p:nvPr/>
        </p:nvSpPr>
        <p:spPr>
          <a:xfrm>
            <a:off x="609600" y="1770200"/>
            <a:ext cx="10459500" cy="44649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Clr>
                <a:srgbClr val="000000"/>
              </a:buClr>
              <a:buSzPts val="1900"/>
              <a:buFont typeface="Arial"/>
              <a:buNone/>
            </a:pPr>
            <a:r>
              <a:t/>
            </a:r>
            <a:endParaRPr b="1" i="0" sz="1900" u="none" cap="none" strike="noStrike">
              <a:solidFill>
                <a:srgbClr val="434343"/>
              </a:solidFill>
              <a:latin typeface="Arial"/>
              <a:ea typeface="Arial"/>
              <a:cs typeface="Arial"/>
              <a:sym typeface="Arial"/>
            </a:endParaRPr>
          </a:p>
        </p:txBody>
      </p:sp>
      <p:pic>
        <p:nvPicPr>
          <p:cNvPr id="579" name="Google Shape;579;p50"/>
          <p:cNvPicPr preferRelativeResize="0"/>
          <p:nvPr/>
        </p:nvPicPr>
        <p:blipFill rotWithShape="1">
          <a:blip r:embed="rId3">
            <a:alphaModFix/>
          </a:blip>
          <a:srcRect b="0" l="0" r="0" t="0"/>
          <a:stretch/>
        </p:blipFill>
        <p:spPr>
          <a:xfrm>
            <a:off x="609600" y="457200"/>
            <a:ext cx="10903700" cy="55567"/>
          </a:xfrm>
          <a:prstGeom prst="rect">
            <a:avLst/>
          </a:prstGeom>
          <a:noFill/>
          <a:ln>
            <a:noFill/>
          </a:ln>
        </p:spPr>
      </p:pic>
      <p:graphicFrame>
        <p:nvGraphicFramePr>
          <p:cNvPr id="580" name="Google Shape;580;p50"/>
          <p:cNvGraphicFramePr/>
          <p:nvPr/>
        </p:nvGraphicFramePr>
        <p:xfrm>
          <a:off x="609625" y="728525"/>
          <a:ext cx="3000000" cy="3000000"/>
        </p:xfrm>
        <a:graphic>
          <a:graphicData uri="http://schemas.openxmlformats.org/drawingml/2006/table">
            <a:tbl>
              <a:tblPr>
                <a:noFill/>
                <a:tableStyleId>{6D4CEA1D-96BF-4A89-B345-E2A02D9A5E74}</a:tableStyleId>
              </a:tblPr>
              <a:tblGrid>
                <a:gridCol w="2953725"/>
                <a:gridCol w="1987500"/>
                <a:gridCol w="1987500"/>
                <a:gridCol w="1987500"/>
                <a:gridCol w="1987500"/>
              </a:tblGrid>
              <a:tr h="465325">
                <a:tc>
                  <a:txBody>
                    <a:bodyPr/>
                    <a:lstStyle/>
                    <a:p>
                      <a:pPr indent="0" lvl="0" marL="0" rtl="0" algn="l">
                        <a:spcBef>
                          <a:spcPts val="0"/>
                        </a:spcBef>
                        <a:spcAft>
                          <a:spcPts val="0"/>
                        </a:spcAft>
                        <a:buNone/>
                      </a:pPr>
                      <a:r>
                        <a:t/>
                      </a:r>
                      <a:endParaRPr/>
                    </a:p>
                  </a:txBody>
                  <a:tcPr marT="91425" marB="91425" marR="91425" marL="91425">
                    <a:solidFill>
                      <a:srgbClr val="FFF2CC"/>
                    </a:solidFill>
                  </a:tcPr>
                </a:tc>
                <a:tc>
                  <a:txBody>
                    <a:bodyPr/>
                    <a:lstStyle/>
                    <a:p>
                      <a:pPr indent="0" lvl="0" marL="0" rtl="0" algn="l">
                        <a:spcBef>
                          <a:spcPts val="0"/>
                        </a:spcBef>
                        <a:spcAft>
                          <a:spcPts val="0"/>
                        </a:spcAft>
                        <a:buNone/>
                      </a:pPr>
                      <a:r>
                        <a:rPr b="1" lang="en-US" sz="1300">
                          <a:solidFill>
                            <a:srgbClr val="555555"/>
                          </a:solidFill>
                        </a:rPr>
                        <a:t>StoryBuilds </a:t>
                      </a:r>
                      <a:br>
                        <a:rPr b="1" lang="en-US" sz="1300">
                          <a:solidFill>
                            <a:srgbClr val="555555"/>
                          </a:solidFill>
                        </a:rPr>
                      </a:br>
                      <a:r>
                        <a:rPr b="1" lang="en-US" sz="1300">
                          <a:solidFill>
                            <a:srgbClr val="555555"/>
                          </a:solidFill>
                        </a:rPr>
                        <a:t>(2nd Story)</a:t>
                      </a:r>
                      <a:endParaRPr b="1" sz="1300">
                        <a:solidFill>
                          <a:srgbClr val="555555"/>
                        </a:solidFill>
                      </a:endParaRPr>
                    </a:p>
                  </a:txBody>
                  <a:tcPr marT="91425" marB="91425" marR="91425" marL="91425" anchor="ctr">
                    <a:solidFill>
                      <a:srgbClr val="FFF2CC"/>
                    </a:solidFill>
                  </a:tcPr>
                </a:tc>
                <a:tc>
                  <a:txBody>
                    <a:bodyPr/>
                    <a:lstStyle/>
                    <a:p>
                      <a:pPr indent="0" lvl="0" marL="0" rtl="0" algn="l">
                        <a:spcBef>
                          <a:spcPts val="0"/>
                        </a:spcBef>
                        <a:spcAft>
                          <a:spcPts val="0"/>
                        </a:spcAft>
                        <a:buNone/>
                      </a:pPr>
                      <a:r>
                        <a:rPr b="1" lang="en-US" sz="1300">
                          <a:solidFill>
                            <a:srgbClr val="555555"/>
                          </a:solidFill>
                        </a:rPr>
                        <a:t>Steppenwolf IMPACT</a:t>
                      </a:r>
                      <a:endParaRPr b="1" sz="1300">
                        <a:solidFill>
                          <a:srgbClr val="555555"/>
                        </a:solidFill>
                      </a:endParaRPr>
                    </a:p>
                  </a:txBody>
                  <a:tcPr marT="91425" marB="91425" marR="91425" marL="91425" anchor="ctr">
                    <a:solidFill>
                      <a:srgbClr val="FFF2CC"/>
                    </a:solidFill>
                  </a:tcPr>
                </a:tc>
                <a:tc>
                  <a:txBody>
                    <a:bodyPr/>
                    <a:lstStyle/>
                    <a:p>
                      <a:pPr indent="0" lvl="0" marL="0" rtl="0" algn="l">
                        <a:spcBef>
                          <a:spcPts val="0"/>
                        </a:spcBef>
                        <a:spcAft>
                          <a:spcPts val="0"/>
                        </a:spcAft>
                        <a:buNone/>
                      </a:pPr>
                      <a:r>
                        <a:rPr b="1" lang="en-US" sz="1300">
                          <a:solidFill>
                            <a:srgbClr val="555555"/>
                          </a:solidFill>
                        </a:rPr>
                        <a:t>MothWorks (The Moth)</a:t>
                      </a:r>
                      <a:endParaRPr b="1" sz="1300">
                        <a:solidFill>
                          <a:srgbClr val="555555"/>
                        </a:solidFill>
                      </a:endParaRPr>
                    </a:p>
                  </a:txBody>
                  <a:tcPr marT="91425" marB="91425" marR="91425" marL="91425" anchor="ctr">
                    <a:solidFill>
                      <a:srgbClr val="FFF2CC"/>
                    </a:solidFill>
                  </a:tcPr>
                </a:tc>
                <a:tc>
                  <a:txBody>
                    <a:bodyPr/>
                    <a:lstStyle/>
                    <a:p>
                      <a:pPr indent="0" lvl="0" marL="0" rtl="0" algn="l">
                        <a:spcBef>
                          <a:spcPts val="0"/>
                        </a:spcBef>
                        <a:spcAft>
                          <a:spcPts val="0"/>
                        </a:spcAft>
                        <a:buNone/>
                      </a:pPr>
                      <a:r>
                        <a:rPr b="1" lang="en-US" sz="1300">
                          <a:solidFill>
                            <a:srgbClr val="555555"/>
                          </a:solidFill>
                        </a:rPr>
                        <a:t>Second City Works</a:t>
                      </a:r>
                      <a:endParaRPr b="1" sz="1300">
                        <a:solidFill>
                          <a:srgbClr val="555555"/>
                        </a:solidFill>
                      </a:endParaRPr>
                    </a:p>
                  </a:txBody>
                  <a:tcPr marT="91425" marB="91425" marR="91425" marL="91425" anchor="ctr">
                    <a:solidFill>
                      <a:srgbClr val="FFF2CC"/>
                    </a:solidFill>
                  </a:tcPr>
                </a:tc>
              </a:tr>
              <a:tr h="465325">
                <a:tc>
                  <a:txBody>
                    <a:bodyPr/>
                    <a:lstStyle/>
                    <a:p>
                      <a:pPr indent="0" lvl="0" marL="0" rtl="0" algn="l">
                        <a:spcBef>
                          <a:spcPts val="0"/>
                        </a:spcBef>
                        <a:spcAft>
                          <a:spcPts val="0"/>
                        </a:spcAft>
                        <a:buNone/>
                      </a:pPr>
                      <a:r>
                        <a:rPr lang="en-US" sz="1200"/>
                        <a:t>Clear, Compelling Headline</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solidFill>
                            <a:schemeClr val="dk1"/>
                          </a:solidFill>
                        </a:rPr>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Subheadline with Key Benefits</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Professional Hero Image or Video</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Call to Action (CTA) above the fold</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solidFill>
                            <a:schemeClr val="dk1"/>
                          </a:solidFill>
                        </a:rPr>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Value Proposition Section</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Workshop Offerings Overview</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Trust Signals</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Case Study or Use Case</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About the Company</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solidFill>
                            <a:schemeClr val="dk1"/>
                          </a:solidFill>
                        </a:rPr>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Lead Capture Form</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r h="465325">
                <a:tc>
                  <a:txBody>
                    <a:bodyPr/>
                    <a:lstStyle/>
                    <a:p>
                      <a:pPr indent="0" lvl="0" marL="0" rtl="0" algn="l">
                        <a:spcBef>
                          <a:spcPts val="0"/>
                        </a:spcBef>
                        <a:spcAft>
                          <a:spcPts val="0"/>
                        </a:spcAft>
                        <a:buNone/>
                      </a:pPr>
                      <a:r>
                        <a:rPr lang="en-US" sz="1200"/>
                        <a:t>FAQ Section</a:t>
                      </a:r>
                      <a:endParaRPr sz="1200"/>
                    </a:p>
                  </a:txBody>
                  <a:tcPr marT="91425" marB="91425" marR="91425" marL="91425" anchor="ctr">
                    <a:solidFill>
                      <a:srgbClr val="FFF2CC"/>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t/>
                      </a:r>
                      <a:endParaRPr/>
                    </a:p>
                  </a:txBody>
                  <a:tcPr marT="91425" marB="91425" marR="91425" marL="91425">
                    <a:solidFill>
                      <a:srgbClr val="FFFFFF"/>
                    </a:solidFill>
                  </a:tcPr>
                </a:tc>
                <a:tc>
                  <a:txBody>
                    <a:bodyPr/>
                    <a:lstStyle/>
                    <a:p>
                      <a:pPr indent="0" lvl="0" marL="0" rtl="0" algn="l">
                        <a:spcBef>
                          <a:spcPts val="0"/>
                        </a:spcBef>
                        <a:spcAft>
                          <a:spcPts val="0"/>
                        </a:spcAft>
                        <a:buNone/>
                      </a:pPr>
                      <a:r>
                        <a:rPr lang="en-US"/>
                        <a:t>✔</a:t>
                      </a:r>
                      <a:endParaRPr/>
                    </a:p>
                  </a:txBody>
                  <a:tcPr marT="91425" marB="91425" marR="91425" marL="91425">
                    <a:solidFill>
                      <a:srgbClr val="FFFFFF"/>
                    </a:solidFill>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pic>
        <p:nvPicPr>
          <p:cNvPr id="585" name="Google Shape;585;p51"/>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586" name="Google Shape;586;p51"/>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587" name="Google Shape;587;p51"/>
          <p:cNvSpPr txBox="1"/>
          <p:nvPr/>
        </p:nvSpPr>
        <p:spPr>
          <a:xfrm>
            <a:off x="609600" y="435113"/>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Good time for an SEO check in… AI is transforming SEO</a:t>
            </a:r>
            <a:endParaRPr b="0" i="0" sz="2900" u="none" cap="none" strike="noStrike">
              <a:solidFill>
                <a:srgbClr val="434343"/>
              </a:solidFill>
              <a:latin typeface="Arial"/>
              <a:ea typeface="Arial"/>
              <a:cs typeface="Arial"/>
              <a:sym typeface="Arial"/>
            </a:endParaRPr>
          </a:p>
        </p:txBody>
      </p:sp>
      <p:sp>
        <p:nvSpPr>
          <p:cNvPr id="588" name="Google Shape;588;p51"/>
          <p:cNvSpPr txBox="1"/>
          <p:nvPr/>
        </p:nvSpPr>
        <p:spPr>
          <a:xfrm>
            <a:off x="2476500" y="2071825"/>
            <a:ext cx="9105900" cy="4103400"/>
          </a:xfrm>
          <a:prstGeom prst="rect">
            <a:avLst/>
          </a:prstGeom>
          <a:noFill/>
          <a:ln>
            <a:noFill/>
          </a:ln>
        </p:spPr>
        <p:txBody>
          <a:bodyPr anchorCtr="0" anchor="t" bIns="0" lIns="0" spcFirstLastPara="1" rIns="0" wrap="square" tIns="0">
            <a:noAutofit/>
          </a:bodyPr>
          <a:lstStyle/>
          <a:p>
            <a:pPr indent="-368300" lvl="0" marL="457200" marR="0" rtl="0" algn="l">
              <a:lnSpc>
                <a:spcPct val="150000"/>
              </a:lnSpc>
              <a:spcBef>
                <a:spcPts val="0"/>
              </a:spcBef>
              <a:spcAft>
                <a:spcPts val="0"/>
              </a:spcAft>
              <a:buClr>
                <a:srgbClr val="434343"/>
              </a:buClr>
              <a:buSzPts val="2200"/>
              <a:buChar char="●"/>
            </a:pPr>
            <a:r>
              <a:rPr lang="en-US" sz="2200">
                <a:solidFill>
                  <a:srgbClr val="434343"/>
                </a:solidFill>
              </a:rPr>
              <a:t>From </a:t>
            </a:r>
            <a:r>
              <a:rPr i="1" lang="en-US" sz="2200">
                <a:solidFill>
                  <a:srgbClr val="434343"/>
                </a:solidFill>
              </a:rPr>
              <a:t>Search </a:t>
            </a:r>
            <a:r>
              <a:rPr lang="en-US" sz="2200">
                <a:solidFill>
                  <a:srgbClr val="434343"/>
                </a:solidFill>
              </a:rPr>
              <a:t>Engine Optimization to </a:t>
            </a:r>
            <a:r>
              <a:rPr i="1" lang="en-US" sz="2200">
                <a:solidFill>
                  <a:srgbClr val="434343"/>
                </a:solidFill>
              </a:rPr>
              <a:t>Answer </a:t>
            </a:r>
            <a:r>
              <a:rPr lang="en-US" sz="2200">
                <a:solidFill>
                  <a:srgbClr val="434343"/>
                </a:solidFill>
              </a:rPr>
              <a:t>Engine Optimization</a:t>
            </a:r>
            <a:endParaRPr sz="2200">
              <a:solidFill>
                <a:srgbClr val="434343"/>
              </a:solidFill>
            </a:endParaRPr>
          </a:p>
          <a:p>
            <a:pPr indent="-368300" lvl="1" marL="914400" marR="0" rtl="0" algn="l">
              <a:lnSpc>
                <a:spcPct val="115000"/>
              </a:lnSpc>
              <a:spcBef>
                <a:spcPts val="0"/>
              </a:spcBef>
              <a:spcAft>
                <a:spcPts val="0"/>
              </a:spcAft>
              <a:buClr>
                <a:srgbClr val="434343"/>
              </a:buClr>
              <a:buSzPts val="2200"/>
              <a:buChar char="○"/>
            </a:pPr>
            <a:r>
              <a:rPr lang="en-US" sz="2200">
                <a:solidFill>
                  <a:srgbClr val="434343"/>
                </a:solidFill>
              </a:rPr>
              <a:t>Being the source of the answer boosts brand visibility and credibility, even without a click.</a:t>
            </a:r>
            <a:endParaRPr sz="2200">
              <a:solidFill>
                <a:srgbClr val="434343"/>
              </a:solidFill>
            </a:endParaRPr>
          </a:p>
          <a:p>
            <a:pPr indent="0" lvl="0" marL="0" marR="0" rtl="0" algn="l">
              <a:lnSpc>
                <a:spcPct val="115000"/>
              </a:lnSpc>
              <a:spcBef>
                <a:spcPts val="0"/>
              </a:spcBef>
              <a:spcAft>
                <a:spcPts val="0"/>
              </a:spcAft>
              <a:buNone/>
            </a:pPr>
            <a:r>
              <a:t/>
            </a:r>
            <a:endParaRPr sz="2200">
              <a:solidFill>
                <a:srgbClr val="434343"/>
              </a:solidFill>
            </a:endParaRPr>
          </a:p>
          <a:p>
            <a:pPr indent="-368300" lvl="0" marL="457200" marR="0" rtl="0" algn="l">
              <a:lnSpc>
                <a:spcPct val="150000"/>
              </a:lnSpc>
              <a:spcBef>
                <a:spcPts val="0"/>
              </a:spcBef>
              <a:spcAft>
                <a:spcPts val="0"/>
              </a:spcAft>
              <a:buClr>
                <a:srgbClr val="434343"/>
              </a:buClr>
              <a:buSzPts val="2200"/>
              <a:buChar char="●"/>
            </a:pPr>
            <a:r>
              <a:rPr lang="en-US" sz="2200">
                <a:solidFill>
                  <a:srgbClr val="434343"/>
                </a:solidFill>
              </a:rPr>
              <a:t>The Future: Hybrid SEO + AEO Strategy</a:t>
            </a:r>
            <a:endParaRPr sz="2200">
              <a:solidFill>
                <a:srgbClr val="434343"/>
              </a:solidFill>
            </a:endParaRPr>
          </a:p>
          <a:p>
            <a:pPr indent="-368300" lvl="1" marL="914400" rtl="0" algn="l">
              <a:lnSpc>
                <a:spcPct val="115000"/>
              </a:lnSpc>
              <a:spcBef>
                <a:spcPts val="0"/>
              </a:spcBef>
              <a:spcAft>
                <a:spcPts val="0"/>
              </a:spcAft>
              <a:buClr>
                <a:srgbClr val="434343"/>
              </a:buClr>
              <a:buSzPts val="2200"/>
              <a:buChar char="○"/>
            </a:pPr>
            <a:r>
              <a:rPr lang="en-US" sz="2200">
                <a:solidFill>
                  <a:srgbClr val="434343"/>
                </a:solidFill>
              </a:rPr>
              <a:t>Optimize not just for rankings, but for being cited by AI and featured answers.</a:t>
            </a:r>
            <a:endParaRPr sz="2200">
              <a:solidFill>
                <a:srgbClr val="434343"/>
              </a:solidFill>
            </a:endParaRPr>
          </a:p>
          <a:p>
            <a:pPr indent="-368300" lvl="1" marL="914400" rtl="0" algn="l">
              <a:lnSpc>
                <a:spcPct val="115000"/>
              </a:lnSpc>
              <a:spcBef>
                <a:spcPts val="0"/>
              </a:spcBef>
              <a:spcAft>
                <a:spcPts val="0"/>
              </a:spcAft>
              <a:buClr>
                <a:srgbClr val="434343"/>
              </a:buClr>
              <a:buSzPts val="2200"/>
              <a:buChar char="○"/>
            </a:pPr>
            <a:r>
              <a:rPr lang="en-US" sz="2200">
                <a:solidFill>
                  <a:srgbClr val="434343"/>
                </a:solidFill>
              </a:rPr>
              <a:t>Blend classic SEO (links, speed, mobile) with AEO (clarity, structure, question focus)</a:t>
            </a:r>
            <a:endParaRPr sz="2200">
              <a:solidFill>
                <a:srgbClr val="434343"/>
              </a:solidFill>
            </a:endParaRPr>
          </a:p>
        </p:txBody>
      </p:sp>
      <p:pic>
        <p:nvPicPr>
          <p:cNvPr id="589" name="Google Shape;589;p51"/>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590" name="Google Shape;590;p51"/>
          <p:cNvPicPr preferRelativeResize="0"/>
          <p:nvPr/>
        </p:nvPicPr>
        <p:blipFill>
          <a:blip r:embed="rId5">
            <a:alphaModFix/>
          </a:blip>
          <a:stretch>
            <a:fillRect/>
          </a:stretch>
        </p:blipFill>
        <p:spPr>
          <a:xfrm>
            <a:off x="609600" y="1953550"/>
            <a:ext cx="1409900" cy="1777376"/>
          </a:xfrm>
          <a:prstGeom prst="rect">
            <a:avLst/>
          </a:prstGeom>
          <a:noFill/>
          <a:ln>
            <a:noFill/>
          </a:ln>
        </p:spPr>
      </p:pic>
      <p:pic>
        <p:nvPicPr>
          <p:cNvPr id="591" name="Google Shape;591;p51"/>
          <p:cNvPicPr preferRelativeResize="0"/>
          <p:nvPr/>
        </p:nvPicPr>
        <p:blipFill>
          <a:blip r:embed="rId6">
            <a:alphaModFix/>
          </a:blip>
          <a:stretch>
            <a:fillRect/>
          </a:stretch>
        </p:blipFill>
        <p:spPr>
          <a:xfrm>
            <a:off x="609601" y="4057281"/>
            <a:ext cx="1409900" cy="185988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pic>
        <p:nvPicPr>
          <p:cNvPr id="596" name="Google Shape;596;p52"/>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597" name="Google Shape;597;p52"/>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598" name="Google Shape;598;p52"/>
          <p:cNvSpPr txBox="1"/>
          <p:nvPr/>
        </p:nvSpPr>
        <p:spPr>
          <a:xfrm>
            <a:off x="609600" y="56983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Website </a:t>
            </a:r>
            <a:r>
              <a:rPr lang="en-US" sz="2900">
                <a:solidFill>
                  <a:srgbClr val="434343"/>
                </a:solidFill>
              </a:rPr>
              <a:t>Key Performance Indicators (KPI’s)</a:t>
            </a:r>
            <a:endParaRPr i="0" sz="2900" u="none" cap="none" strike="noStrike">
              <a:solidFill>
                <a:srgbClr val="434343"/>
              </a:solidFill>
            </a:endParaRPr>
          </a:p>
        </p:txBody>
      </p:sp>
      <p:sp>
        <p:nvSpPr>
          <p:cNvPr id="599" name="Google Shape;599;p52"/>
          <p:cNvSpPr txBox="1"/>
          <p:nvPr/>
        </p:nvSpPr>
        <p:spPr>
          <a:xfrm>
            <a:off x="3413125" y="1600200"/>
            <a:ext cx="7962000" cy="48537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t/>
            </a:r>
            <a:endParaRPr sz="2400">
              <a:solidFill>
                <a:srgbClr val="434343"/>
              </a:solidFill>
            </a:endParaRPr>
          </a:p>
          <a:p>
            <a:pPr indent="-381000" lvl="0" marL="457200" rtl="0" algn="l">
              <a:lnSpc>
                <a:spcPct val="115000"/>
              </a:lnSpc>
              <a:spcBef>
                <a:spcPts val="0"/>
              </a:spcBef>
              <a:spcAft>
                <a:spcPts val="0"/>
              </a:spcAft>
              <a:buClr>
                <a:srgbClr val="434343"/>
              </a:buClr>
              <a:buSzPts val="2400"/>
              <a:buChar char="●"/>
            </a:pPr>
            <a:r>
              <a:rPr lang="en-US" sz="2400">
                <a:solidFill>
                  <a:srgbClr val="434343"/>
                </a:solidFill>
              </a:rPr>
              <a:t>U</a:t>
            </a:r>
            <a:r>
              <a:rPr lang="en-US" sz="2400">
                <a:solidFill>
                  <a:srgbClr val="434343"/>
                </a:solidFill>
              </a:rPr>
              <a:t>tilize Google Analytics to track</a:t>
            </a:r>
            <a:endParaRPr sz="2400">
              <a:solidFill>
                <a:srgbClr val="434343"/>
              </a:solidFill>
            </a:endParaRPr>
          </a:p>
          <a:p>
            <a:pPr indent="-381000" lvl="1" marL="914400" rtl="0" algn="l">
              <a:lnSpc>
                <a:spcPct val="115000"/>
              </a:lnSpc>
              <a:spcBef>
                <a:spcPts val="0"/>
              </a:spcBef>
              <a:spcAft>
                <a:spcPts val="0"/>
              </a:spcAft>
              <a:buClr>
                <a:srgbClr val="434343"/>
              </a:buClr>
              <a:buSzPts val="2400"/>
              <a:buChar char="○"/>
            </a:pPr>
            <a:r>
              <a:rPr b="1" lang="en-US" sz="2400">
                <a:solidFill>
                  <a:srgbClr val="434343"/>
                </a:solidFill>
              </a:rPr>
              <a:t>Page Views</a:t>
            </a:r>
            <a:r>
              <a:rPr lang="en-US" sz="2400">
                <a:solidFill>
                  <a:srgbClr val="434343"/>
                </a:solidFill>
              </a:rPr>
              <a:t> – are people visiting StoryBuilds pages?</a:t>
            </a:r>
            <a:endParaRPr sz="2400">
              <a:solidFill>
                <a:srgbClr val="434343"/>
              </a:solidFill>
            </a:endParaRPr>
          </a:p>
          <a:p>
            <a:pPr indent="-381000" lvl="1" marL="914400" rtl="0" algn="l">
              <a:lnSpc>
                <a:spcPct val="115000"/>
              </a:lnSpc>
              <a:spcBef>
                <a:spcPts val="0"/>
              </a:spcBef>
              <a:spcAft>
                <a:spcPts val="0"/>
              </a:spcAft>
              <a:buClr>
                <a:srgbClr val="434343"/>
              </a:buClr>
              <a:buSzPts val="2400"/>
              <a:buChar char="○"/>
            </a:pPr>
            <a:r>
              <a:rPr b="1" lang="en-US" sz="2400">
                <a:solidFill>
                  <a:srgbClr val="434343"/>
                </a:solidFill>
              </a:rPr>
              <a:t>Traffic Source Breakdown</a:t>
            </a:r>
            <a:r>
              <a:rPr lang="en-US" sz="2400">
                <a:solidFill>
                  <a:srgbClr val="434343"/>
                </a:solidFill>
              </a:rPr>
              <a:t> – where are visitors coming from (social, search, direct, etc.)?</a:t>
            </a:r>
            <a:endParaRPr sz="2400">
              <a:solidFill>
                <a:srgbClr val="434343"/>
              </a:solidFill>
            </a:endParaRPr>
          </a:p>
          <a:p>
            <a:pPr indent="-381000" lvl="1" marL="914400" rtl="0" algn="l">
              <a:lnSpc>
                <a:spcPct val="115000"/>
              </a:lnSpc>
              <a:spcBef>
                <a:spcPts val="0"/>
              </a:spcBef>
              <a:spcAft>
                <a:spcPts val="0"/>
              </a:spcAft>
              <a:buClr>
                <a:srgbClr val="434343"/>
              </a:buClr>
              <a:buSzPts val="2400"/>
              <a:buChar char="○"/>
            </a:pPr>
            <a:r>
              <a:rPr b="1" lang="en-US" sz="2400">
                <a:solidFill>
                  <a:srgbClr val="434343"/>
                </a:solidFill>
              </a:rPr>
              <a:t>Form Submissions</a:t>
            </a:r>
            <a:r>
              <a:rPr lang="en-US" sz="2400">
                <a:solidFill>
                  <a:srgbClr val="434343"/>
                </a:solidFill>
              </a:rPr>
              <a:t> - are people taking </a:t>
            </a:r>
            <a:r>
              <a:rPr lang="en-US" sz="2400">
                <a:solidFill>
                  <a:srgbClr val="434343"/>
                </a:solidFill>
              </a:rPr>
              <a:t>action</a:t>
            </a:r>
            <a:r>
              <a:rPr lang="en-US" sz="2400">
                <a:solidFill>
                  <a:srgbClr val="434343"/>
                </a:solidFill>
              </a:rPr>
              <a:t> </a:t>
            </a:r>
            <a:r>
              <a:rPr lang="en-US" sz="2400">
                <a:solidFill>
                  <a:srgbClr val="434343"/>
                </a:solidFill>
              </a:rPr>
              <a:t>(e.g., filling out contact forms)</a:t>
            </a:r>
            <a:r>
              <a:rPr lang="en-US" sz="2400">
                <a:solidFill>
                  <a:srgbClr val="434343"/>
                </a:solidFill>
              </a:rPr>
              <a:t>?</a:t>
            </a:r>
            <a:endParaRPr sz="2400">
              <a:solidFill>
                <a:srgbClr val="434343"/>
              </a:solidFill>
            </a:endParaRPr>
          </a:p>
          <a:p>
            <a:pPr indent="0" lvl="0" marL="0" rtl="0" algn="l">
              <a:lnSpc>
                <a:spcPct val="115000"/>
              </a:lnSpc>
              <a:spcBef>
                <a:spcPts val="0"/>
              </a:spcBef>
              <a:spcAft>
                <a:spcPts val="0"/>
              </a:spcAft>
              <a:buNone/>
            </a:pPr>
            <a:r>
              <a:t/>
            </a:r>
            <a:endParaRPr sz="2400">
              <a:solidFill>
                <a:srgbClr val="434343"/>
              </a:solidFill>
            </a:endParaRPr>
          </a:p>
          <a:p>
            <a:pPr indent="-381000" lvl="0" marL="457200" rtl="0" algn="l">
              <a:lnSpc>
                <a:spcPct val="115000"/>
              </a:lnSpc>
              <a:spcBef>
                <a:spcPts val="0"/>
              </a:spcBef>
              <a:spcAft>
                <a:spcPts val="0"/>
              </a:spcAft>
              <a:buClr>
                <a:srgbClr val="434343"/>
              </a:buClr>
              <a:buSzPts val="2400"/>
              <a:buChar char="●"/>
            </a:pPr>
            <a:r>
              <a:rPr lang="en-US" sz="2400">
                <a:solidFill>
                  <a:srgbClr val="434343"/>
                </a:solidFill>
              </a:rPr>
              <a:t>Helps you understand how people are finding you and whether they’re taking the next step</a:t>
            </a:r>
            <a:endParaRPr b="1" i="0" sz="2200" u="none" cap="none" strike="noStrike">
              <a:solidFill>
                <a:srgbClr val="434343"/>
              </a:solidFill>
              <a:latin typeface="Arial"/>
              <a:ea typeface="Arial"/>
              <a:cs typeface="Arial"/>
              <a:sym typeface="Arial"/>
            </a:endParaRPr>
          </a:p>
        </p:txBody>
      </p:sp>
      <p:pic>
        <p:nvPicPr>
          <p:cNvPr id="600" name="Google Shape;600;p52"/>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601" name="Google Shape;601;p52"/>
          <p:cNvPicPr preferRelativeResize="0"/>
          <p:nvPr/>
        </p:nvPicPr>
        <p:blipFill>
          <a:blip r:embed="rId5">
            <a:alphaModFix/>
          </a:blip>
          <a:stretch>
            <a:fillRect/>
          </a:stretch>
        </p:blipFill>
        <p:spPr>
          <a:xfrm>
            <a:off x="609600" y="2944986"/>
            <a:ext cx="2173914" cy="16430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53"/>
          <p:cNvSpPr/>
          <p:nvPr/>
        </p:nvSpPr>
        <p:spPr>
          <a:xfrm>
            <a:off x="5181600" y="1801600"/>
            <a:ext cx="6282600" cy="4433400"/>
          </a:xfrm>
          <a:prstGeom prst="roundRect">
            <a:avLst>
              <a:gd fmla="val 4308" name="adj"/>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607" name="Google Shape;607;p53"/>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608" name="Google Shape;608;p53"/>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609" name="Google Shape;609;p53"/>
          <p:cNvSpPr txBox="1"/>
          <p:nvPr/>
        </p:nvSpPr>
        <p:spPr>
          <a:xfrm>
            <a:off x="609600" y="1770200"/>
            <a:ext cx="10459500" cy="4464900"/>
          </a:xfrm>
          <a:prstGeom prst="rect">
            <a:avLst/>
          </a:prstGeom>
          <a:noFill/>
          <a:ln>
            <a:noFill/>
          </a:ln>
        </p:spPr>
        <p:txBody>
          <a:bodyPr anchorCtr="0" anchor="t" bIns="0" lIns="0" spcFirstLastPara="1" rIns="0" wrap="square" tIns="0">
            <a:noAutofit/>
          </a:bodyPr>
          <a:lstStyle/>
          <a:p>
            <a:pPr indent="0" lvl="0" marL="914400" marR="0" rtl="0" algn="l">
              <a:lnSpc>
                <a:spcPct val="150000"/>
              </a:lnSpc>
              <a:spcBef>
                <a:spcPts val="0"/>
              </a:spcBef>
              <a:spcAft>
                <a:spcPts val="0"/>
              </a:spcAft>
              <a:buNone/>
            </a:pPr>
            <a:r>
              <a:t/>
            </a:r>
            <a:endParaRPr sz="1700">
              <a:solidFill>
                <a:schemeClr val="dk1"/>
              </a:solidFill>
            </a:endParaRPr>
          </a:p>
          <a:p>
            <a:pPr indent="0" lvl="0" marL="0" marR="0" rtl="0" algn="l">
              <a:lnSpc>
                <a:spcPct val="150000"/>
              </a:lnSpc>
              <a:spcBef>
                <a:spcPts val="0"/>
              </a:spcBef>
              <a:spcAft>
                <a:spcPts val="0"/>
              </a:spcAft>
              <a:buClr>
                <a:srgbClr val="000000"/>
              </a:buClr>
              <a:buSzPts val="1900"/>
              <a:buFont typeface="Arial"/>
              <a:buNone/>
            </a:pPr>
            <a:r>
              <a:t/>
            </a:r>
            <a:endParaRPr b="1" i="0" sz="1900" u="none" cap="none" strike="noStrike">
              <a:solidFill>
                <a:srgbClr val="434343"/>
              </a:solidFill>
              <a:latin typeface="Arial"/>
              <a:ea typeface="Arial"/>
              <a:cs typeface="Arial"/>
              <a:sym typeface="Arial"/>
            </a:endParaRPr>
          </a:p>
        </p:txBody>
      </p:sp>
      <p:pic>
        <p:nvPicPr>
          <p:cNvPr id="610" name="Google Shape;610;p53"/>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611" name="Google Shape;611;p53" title="linkedin-blue-style-logo-png-0.png"/>
          <p:cNvPicPr preferRelativeResize="0"/>
          <p:nvPr/>
        </p:nvPicPr>
        <p:blipFill>
          <a:blip r:embed="rId5">
            <a:alphaModFix/>
          </a:blip>
          <a:stretch>
            <a:fillRect/>
          </a:stretch>
        </p:blipFill>
        <p:spPr>
          <a:xfrm>
            <a:off x="609600" y="1979413"/>
            <a:ext cx="4174425" cy="4046450"/>
          </a:xfrm>
          <a:prstGeom prst="rect">
            <a:avLst/>
          </a:prstGeom>
          <a:noFill/>
          <a:ln>
            <a:noFill/>
          </a:ln>
        </p:spPr>
      </p:pic>
      <p:sp>
        <p:nvSpPr>
          <p:cNvPr id="612" name="Google Shape;612;p53"/>
          <p:cNvSpPr txBox="1"/>
          <p:nvPr/>
        </p:nvSpPr>
        <p:spPr>
          <a:xfrm>
            <a:off x="5396275" y="2142550"/>
            <a:ext cx="6282600" cy="3674100"/>
          </a:xfrm>
          <a:prstGeom prst="rect">
            <a:avLst/>
          </a:prstGeom>
          <a:noFill/>
          <a:ln>
            <a:noFill/>
          </a:ln>
        </p:spPr>
        <p:txBody>
          <a:bodyPr anchorCtr="0" anchor="ctr" bIns="91425" lIns="91425" spcFirstLastPara="1" rIns="91425" wrap="square" tIns="91425">
            <a:noAutofit/>
          </a:bodyPr>
          <a:lstStyle/>
          <a:p>
            <a:pPr indent="-431800" lvl="0" marL="457200" rtl="0" algn="l">
              <a:lnSpc>
                <a:spcPct val="150000"/>
              </a:lnSpc>
              <a:spcBef>
                <a:spcPts val="0"/>
              </a:spcBef>
              <a:spcAft>
                <a:spcPts val="0"/>
              </a:spcAft>
              <a:buClr>
                <a:srgbClr val="595959"/>
              </a:buClr>
              <a:buSzPts val="3200"/>
              <a:buChar char="●"/>
            </a:pPr>
            <a:r>
              <a:rPr lang="en-US" sz="3200">
                <a:solidFill>
                  <a:srgbClr val="595959"/>
                </a:solidFill>
              </a:rPr>
              <a:t>Best Practices</a:t>
            </a:r>
            <a:endParaRPr sz="3200">
              <a:solidFill>
                <a:srgbClr val="595959"/>
              </a:solidFill>
            </a:endParaRPr>
          </a:p>
          <a:p>
            <a:pPr indent="-431800" lvl="0" marL="457200" rtl="0" algn="l">
              <a:lnSpc>
                <a:spcPct val="150000"/>
              </a:lnSpc>
              <a:spcBef>
                <a:spcPts val="0"/>
              </a:spcBef>
              <a:spcAft>
                <a:spcPts val="0"/>
              </a:spcAft>
              <a:buClr>
                <a:srgbClr val="595959"/>
              </a:buClr>
              <a:buSzPts val="3200"/>
              <a:buChar char="●"/>
            </a:pPr>
            <a:r>
              <a:rPr lang="en-US" sz="3200">
                <a:solidFill>
                  <a:srgbClr val="595959"/>
                </a:solidFill>
              </a:rPr>
              <a:t>Competitor Profile </a:t>
            </a:r>
            <a:r>
              <a:rPr lang="en-US" sz="3200">
                <a:solidFill>
                  <a:srgbClr val="595959"/>
                </a:solidFill>
              </a:rPr>
              <a:t>Comparison</a:t>
            </a:r>
            <a:endParaRPr sz="3200">
              <a:solidFill>
                <a:srgbClr val="595959"/>
              </a:solidFill>
            </a:endParaRPr>
          </a:p>
          <a:p>
            <a:pPr indent="-431800" lvl="0" marL="457200" rtl="0" algn="l">
              <a:lnSpc>
                <a:spcPct val="150000"/>
              </a:lnSpc>
              <a:spcBef>
                <a:spcPts val="0"/>
              </a:spcBef>
              <a:spcAft>
                <a:spcPts val="0"/>
              </a:spcAft>
              <a:buClr>
                <a:srgbClr val="595959"/>
              </a:buClr>
              <a:buSzPts val="3200"/>
              <a:buChar char="●"/>
            </a:pPr>
            <a:r>
              <a:rPr lang="en-US" sz="3200">
                <a:solidFill>
                  <a:srgbClr val="595959"/>
                </a:solidFill>
              </a:rPr>
              <a:t>Implications for StoryBuilds</a:t>
            </a:r>
            <a:endParaRPr sz="3200">
              <a:solidFill>
                <a:srgbClr val="595959"/>
              </a:solidFill>
            </a:endParaRPr>
          </a:p>
        </p:txBody>
      </p:sp>
      <p:sp>
        <p:nvSpPr>
          <p:cNvPr id="613" name="Google Shape;613;p53"/>
          <p:cNvSpPr txBox="1"/>
          <p:nvPr/>
        </p:nvSpPr>
        <p:spPr>
          <a:xfrm>
            <a:off x="609600" y="435113"/>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3400">
                <a:solidFill>
                  <a:srgbClr val="434343"/>
                </a:solidFill>
              </a:rPr>
              <a:t>Create and optimize LinkedIn for StoryBuilds</a:t>
            </a:r>
            <a:endParaRPr b="0" i="0" sz="3400" u="none" cap="none" strike="noStrike">
              <a:solidFill>
                <a:srgbClr val="434343"/>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pic>
        <p:nvPicPr>
          <p:cNvPr id="618" name="Google Shape;618;p54"/>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619" name="Google Shape;619;p54"/>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pic>
        <p:nvPicPr>
          <p:cNvPr id="620" name="Google Shape;620;p54"/>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
        <p:nvSpPr>
          <p:cNvPr id="621" name="Google Shape;621;p54"/>
          <p:cNvSpPr/>
          <p:nvPr/>
        </p:nvSpPr>
        <p:spPr>
          <a:xfrm>
            <a:off x="609600" y="6453875"/>
            <a:ext cx="3859200" cy="365100"/>
          </a:xfrm>
          <a:prstGeom prst="rect">
            <a:avLst/>
          </a:prstGeom>
          <a:solidFill>
            <a:srgbClr val="FFDF7F"/>
          </a:solidFill>
          <a:ln>
            <a:noFill/>
          </a:ln>
        </p:spPr>
        <p:txBody>
          <a:bodyPr anchorCtr="0" anchor="ctr"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lang="en-US" sz="1700">
                <a:solidFill>
                  <a:srgbClr val="555555"/>
                </a:solidFill>
              </a:rPr>
              <a:t>Resource</a:t>
            </a:r>
            <a:r>
              <a:rPr lang="en-US" sz="1700">
                <a:solidFill>
                  <a:srgbClr val="555555"/>
                </a:solidFill>
              </a:rPr>
              <a:t>:</a:t>
            </a:r>
            <a:r>
              <a:rPr lang="en-US" sz="1700">
                <a:solidFill>
                  <a:srgbClr val="555555"/>
                </a:solidFill>
              </a:rPr>
              <a:t> </a:t>
            </a:r>
            <a:r>
              <a:rPr lang="en-US" sz="1700" u="sng">
                <a:solidFill>
                  <a:srgbClr val="555555"/>
                </a:solidFill>
                <a:hlinkClick r:id="rId5">
                  <a:extLst>
                    <a:ext uri="{A12FA001-AC4F-418D-AE19-62706E023703}">
                      <ahyp:hlinkClr val="tx"/>
                    </a:ext>
                  </a:extLst>
                </a:hlinkClick>
              </a:rPr>
              <a:t>LinkedIn for Nonprofit</a:t>
            </a:r>
            <a:endParaRPr sz="2100">
              <a:solidFill>
                <a:srgbClr val="434343"/>
              </a:solidFill>
              <a:latin typeface="Calibri"/>
              <a:ea typeface="Calibri"/>
              <a:cs typeface="Calibri"/>
              <a:sym typeface="Calibri"/>
            </a:endParaRPr>
          </a:p>
        </p:txBody>
      </p:sp>
      <p:sp>
        <p:nvSpPr>
          <p:cNvPr id="622" name="Google Shape;622;p54"/>
          <p:cNvSpPr txBox="1"/>
          <p:nvPr>
            <p:ph type="title"/>
          </p:nvPr>
        </p:nvSpPr>
        <p:spPr>
          <a:xfrm>
            <a:off x="838201" y="546178"/>
            <a:ext cx="10515600" cy="1092000"/>
          </a:xfrm>
          <a:prstGeom prst="rect">
            <a:avLst/>
          </a:prstGeom>
        </p:spPr>
        <p:txBody>
          <a:bodyPr anchorCtr="0" anchor="ctr" bIns="60925" lIns="121900" spcFirstLastPara="1" rIns="121900" wrap="square" tIns="60925">
            <a:noAutofit/>
          </a:bodyPr>
          <a:lstStyle/>
          <a:p>
            <a:pPr indent="0" lvl="0" marL="0" marR="0" rtl="0" algn="l">
              <a:lnSpc>
                <a:spcPct val="90000"/>
              </a:lnSpc>
              <a:spcBef>
                <a:spcPts val="0"/>
              </a:spcBef>
              <a:spcAft>
                <a:spcPts val="0"/>
              </a:spcAft>
              <a:buNone/>
            </a:pPr>
            <a:r>
              <a:rPr lang="en-US" sz="4000">
                <a:solidFill>
                  <a:srgbClr val="555555"/>
                </a:solidFill>
                <a:latin typeface="Arial"/>
                <a:ea typeface="Arial"/>
                <a:cs typeface="Arial"/>
                <a:sym typeface="Arial"/>
              </a:rPr>
              <a:t>Linkedin Best Practices</a:t>
            </a:r>
            <a:endParaRPr sz="4000">
              <a:solidFill>
                <a:srgbClr val="555555"/>
              </a:solidFill>
              <a:latin typeface="Arial"/>
              <a:ea typeface="Arial"/>
              <a:cs typeface="Arial"/>
              <a:sym typeface="Arial"/>
            </a:endParaRPr>
          </a:p>
        </p:txBody>
      </p:sp>
      <p:sp>
        <p:nvSpPr>
          <p:cNvPr id="623" name="Google Shape;623;p54"/>
          <p:cNvSpPr txBox="1"/>
          <p:nvPr/>
        </p:nvSpPr>
        <p:spPr>
          <a:xfrm>
            <a:off x="3844200" y="1802325"/>
            <a:ext cx="7509600" cy="4487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US" sz="1500">
                <a:solidFill>
                  <a:srgbClr val="555555"/>
                </a:solidFill>
              </a:rPr>
              <a:t>Primary Audience: HR professionals, L&amp;D, and DEI leaders, Final decision makers</a:t>
            </a:r>
            <a:endParaRPr sz="1500">
              <a:solidFill>
                <a:srgbClr val="555555"/>
              </a:solidFill>
            </a:endParaRPr>
          </a:p>
          <a:p>
            <a:pPr indent="-323850" lvl="0" marL="457200" rtl="0" algn="l">
              <a:lnSpc>
                <a:spcPct val="115000"/>
              </a:lnSpc>
              <a:spcBef>
                <a:spcPts val="0"/>
              </a:spcBef>
              <a:spcAft>
                <a:spcPts val="0"/>
              </a:spcAft>
              <a:buClr>
                <a:srgbClr val="555555"/>
              </a:buClr>
              <a:buSzPts val="1500"/>
              <a:buChar char="●"/>
            </a:pPr>
            <a:r>
              <a:rPr lang="en-US" sz="1500">
                <a:solidFill>
                  <a:srgbClr val="555555"/>
                </a:solidFill>
              </a:rPr>
              <a:t>Optimize LinkedIn Page:</a:t>
            </a:r>
            <a:endParaRPr sz="1500">
              <a:solidFill>
                <a:srgbClr val="555555"/>
              </a:solidFill>
            </a:endParaRPr>
          </a:p>
          <a:p>
            <a:pPr indent="-323850" lvl="1" marL="914400" rtl="0" algn="l">
              <a:lnSpc>
                <a:spcPct val="115000"/>
              </a:lnSpc>
              <a:spcBef>
                <a:spcPts val="0"/>
              </a:spcBef>
              <a:spcAft>
                <a:spcPts val="0"/>
              </a:spcAft>
              <a:buClr>
                <a:srgbClr val="555555"/>
              </a:buClr>
              <a:buSzPts val="1500"/>
              <a:buChar char="○"/>
            </a:pPr>
            <a:r>
              <a:rPr lang="en-US" sz="1500">
                <a:solidFill>
                  <a:srgbClr val="555555"/>
                </a:solidFill>
              </a:rPr>
              <a:t> Include a compelling tagline, </a:t>
            </a:r>
            <a:endParaRPr sz="1500">
              <a:solidFill>
                <a:srgbClr val="555555"/>
              </a:solidFill>
            </a:endParaRPr>
          </a:p>
          <a:p>
            <a:pPr indent="-323850" lvl="1" marL="914400" rtl="0" algn="l">
              <a:lnSpc>
                <a:spcPct val="115000"/>
              </a:lnSpc>
              <a:spcBef>
                <a:spcPts val="0"/>
              </a:spcBef>
              <a:spcAft>
                <a:spcPts val="0"/>
              </a:spcAft>
              <a:buClr>
                <a:srgbClr val="555555"/>
              </a:buClr>
              <a:buSzPts val="1500"/>
              <a:buChar char="○"/>
            </a:pPr>
            <a:r>
              <a:rPr lang="en-US" sz="1500">
                <a:solidFill>
                  <a:srgbClr val="555555"/>
                </a:solidFill>
              </a:rPr>
              <a:t>Add a custom CTA button (in 2ndStory’s case a button that takes you to StoryBuilds webpage)</a:t>
            </a:r>
            <a:endParaRPr sz="1500">
              <a:solidFill>
                <a:srgbClr val="555555"/>
              </a:solidFill>
            </a:endParaRPr>
          </a:p>
          <a:p>
            <a:pPr indent="-323850" lvl="1" marL="914400" rtl="0" algn="l">
              <a:lnSpc>
                <a:spcPct val="150000"/>
              </a:lnSpc>
              <a:spcBef>
                <a:spcPts val="0"/>
              </a:spcBef>
              <a:spcAft>
                <a:spcPts val="0"/>
              </a:spcAft>
              <a:buClr>
                <a:srgbClr val="555555"/>
              </a:buClr>
              <a:buSzPts val="1500"/>
              <a:buChar char="○"/>
            </a:pPr>
            <a:r>
              <a:rPr lang="en-US" sz="1500">
                <a:solidFill>
                  <a:srgbClr val="555555"/>
                </a:solidFill>
              </a:rPr>
              <a:t>Customize About section and Speciality (SEO friendly keywords)</a:t>
            </a:r>
            <a:endParaRPr sz="1500">
              <a:solidFill>
                <a:srgbClr val="555555"/>
              </a:solidFill>
            </a:endParaRPr>
          </a:p>
          <a:p>
            <a:pPr indent="-323850" lvl="0" marL="457200" rtl="0" algn="l">
              <a:lnSpc>
                <a:spcPct val="115000"/>
              </a:lnSpc>
              <a:spcBef>
                <a:spcPts val="0"/>
              </a:spcBef>
              <a:spcAft>
                <a:spcPts val="0"/>
              </a:spcAft>
              <a:buClr>
                <a:srgbClr val="555555"/>
              </a:buClr>
              <a:buSzPts val="1500"/>
              <a:buChar char="●"/>
            </a:pPr>
            <a:r>
              <a:rPr lang="en-US" sz="1500">
                <a:solidFill>
                  <a:srgbClr val="555555"/>
                </a:solidFill>
              </a:rPr>
              <a:t>Post with purpose:</a:t>
            </a:r>
            <a:endParaRPr sz="1500">
              <a:solidFill>
                <a:srgbClr val="555555"/>
              </a:solidFill>
            </a:endParaRPr>
          </a:p>
          <a:p>
            <a:pPr indent="-323850" lvl="1" marL="914400" rtl="0" algn="l">
              <a:lnSpc>
                <a:spcPct val="115000"/>
              </a:lnSpc>
              <a:spcBef>
                <a:spcPts val="0"/>
              </a:spcBef>
              <a:spcAft>
                <a:spcPts val="0"/>
              </a:spcAft>
              <a:buClr>
                <a:srgbClr val="555555"/>
              </a:buClr>
              <a:buSzPts val="1500"/>
              <a:buChar char="○"/>
            </a:pPr>
            <a:r>
              <a:rPr lang="en-US" sz="1500">
                <a:solidFill>
                  <a:srgbClr val="555555"/>
                </a:solidFill>
              </a:rPr>
              <a:t>Content relevant to  professional audience</a:t>
            </a:r>
            <a:endParaRPr sz="1500">
              <a:solidFill>
                <a:srgbClr val="555555"/>
              </a:solidFill>
            </a:endParaRPr>
          </a:p>
          <a:p>
            <a:pPr indent="-323850" lvl="1" marL="914400" rtl="0" algn="l">
              <a:lnSpc>
                <a:spcPct val="115000"/>
              </a:lnSpc>
              <a:spcBef>
                <a:spcPts val="0"/>
              </a:spcBef>
              <a:spcAft>
                <a:spcPts val="0"/>
              </a:spcAft>
              <a:buClr>
                <a:srgbClr val="555555"/>
              </a:buClr>
              <a:buSzPts val="1500"/>
              <a:buChar char="○"/>
            </a:pPr>
            <a:r>
              <a:rPr lang="en-US" sz="1500">
                <a:solidFill>
                  <a:srgbClr val="555555"/>
                </a:solidFill>
              </a:rPr>
              <a:t>Use relevant hashtags</a:t>
            </a:r>
            <a:endParaRPr sz="1500">
              <a:solidFill>
                <a:srgbClr val="555555"/>
              </a:solidFill>
            </a:endParaRPr>
          </a:p>
          <a:p>
            <a:pPr indent="-323850" lvl="1" marL="914400" rtl="0" algn="l">
              <a:lnSpc>
                <a:spcPct val="150000"/>
              </a:lnSpc>
              <a:spcBef>
                <a:spcPts val="0"/>
              </a:spcBef>
              <a:spcAft>
                <a:spcPts val="0"/>
              </a:spcAft>
              <a:buClr>
                <a:srgbClr val="555555"/>
              </a:buClr>
              <a:buSzPts val="1500"/>
              <a:buChar char="○"/>
            </a:pPr>
            <a:r>
              <a:rPr lang="en-US" sz="1500">
                <a:solidFill>
                  <a:srgbClr val="555555"/>
                </a:solidFill>
              </a:rPr>
              <a:t>Consider repacking content in different formats</a:t>
            </a:r>
            <a:endParaRPr sz="1500">
              <a:solidFill>
                <a:srgbClr val="555555"/>
              </a:solidFill>
            </a:endParaRPr>
          </a:p>
          <a:p>
            <a:pPr indent="-323850" lvl="0" marL="457200" rtl="0" algn="l">
              <a:lnSpc>
                <a:spcPct val="150000"/>
              </a:lnSpc>
              <a:spcBef>
                <a:spcPts val="0"/>
              </a:spcBef>
              <a:spcAft>
                <a:spcPts val="0"/>
              </a:spcAft>
              <a:buClr>
                <a:srgbClr val="555555"/>
              </a:buClr>
              <a:buSzPts val="1500"/>
              <a:buChar char="●"/>
            </a:pPr>
            <a:r>
              <a:rPr lang="en-US" sz="1500">
                <a:solidFill>
                  <a:srgbClr val="555555"/>
                </a:solidFill>
              </a:rPr>
              <a:t>Maintain a consistent posting schedule</a:t>
            </a:r>
            <a:endParaRPr sz="1500">
              <a:solidFill>
                <a:srgbClr val="555555"/>
              </a:solidFill>
            </a:endParaRPr>
          </a:p>
          <a:p>
            <a:pPr indent="-323850" lvl="0" marL="457200" rtl="0" algn="l">
              <a:lnSpc>
                <a:spcPct val="150000"/>
              </a:lnSpc>
              <a:spcBef>
                <a:spcPts val="0"/>
              </a:spcBef>
              <a:spcAft>
                <a:spcPts val="0"/>
              </a:spcAft>
              <a:buClr>
                <a:srgbClr val="555555"/>
              </a:buClr>
              <a:buSzPts val="1500"/>
              <a:buChar char="●"/>
            </a:pPr>
            <a:r>
              <a:rPr lang="en-US" sz="1500">
                <a:solidFill>
                  <a:srgbClr val="555555"/>
                </a:solidFill>
              </a:rPr>
              <a:t>Leverage Staff and Board Networks</a:t>
            </a:r>
            <a:endParaRPr sz="1500">
              <a:solidFill>
                <a:srgbClr val="555555"/>
              </a:solidFill>
            </a:endParaRPr>
          </a:p>
          <a:p>
            <a:pPr indent="-323850" lvl="0" marL="457200" rtl="0" algn="l">
              <a:lnSpc>
                <a:spcPct val="150000"/>
              </a:lnSpc>
              <a:spcBef>
                <a:spcPts val="0"/>
              </a:spcBef>
              <a:spcAft>
                <a:spcPts val="0"/>
              </a:spcAft>
              <a:buClr>
                <a:srgbClr val="555555"/>
              </a:buClr>
              <a:buSzPts val="1500"/>
              <a:buChar char="●"/>
            </a:pPr>
            <a:r>
              <a:rPr lang="en-US" sz="1500">
                <a:solidFill>
                  <a:srgbClr val="555555"/>
                </a:solidFill>
              </a:rPr>
              <a:t>Join and engage in relevant groups</a:t>
            </a:r>
            <a:endParaRPr sz="1500">
              <a:solidFill>
                <a:srgbClr val="555555"/>
              </a:solidFill>
            </a:endParaRPr>
          </a:p>
          <a:p>
            <a:pPr indent="-323850" lvl="0" marL="457200" rtl="0" algn="l">
              <a:lnSpc>
                <a:spcPct val="115000"/>
              </a:lnSpc>
              <a:spcBef>
                <a:spcPts val="0"/>
              </a:spcBef>
              <a:spcAft>
                <a:spcPts val="0"/>
              </a:spcAft>
              <a:buClr>
                <a:srgbClr val="555555"/>
              </a:buClr>
              <a:buSzPts val="1500"/>
              <a:buChar char="●"/>
            </a:pPr>
            <a:r>
              <a:rPr lang="en-US" sz="1500">
                <a:solidFill>
                  <a:srgbClr val="555555"/>
                </a:solidFill>
              </a:rPr>
              <a:t>Assess results and Adjust KPIs and practices based on results</a:t>
            </a:r>
            <a:endParaRPr sz="1500">
              <a:solidFill>
                <a:srgbClr val="555555"/>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pic>
        <p:nvPicPr>
          <p:cNvPr id="628" name="Google Shape;628;p55"/>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629" name="Google Shape;629;p55"/>
          <p:cNvSpPr txBox="1"/>
          <p:nvPr>
            <p:ph idx="12" type="sldNum"/>
          </p:nvPr>
        </p:nvSpPr>
        <p:spPr>
          <a:xfrm>
            <a:off x="9347100" y="6560251"/>
            <a:ext cx="2844900" cy="3651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630" name="Google Shape;630;p55"/>
          <p:cNvSpPr txBox="1"/>
          <p:nvPr/>
        </p:nvSpPr>
        <p:spPr>
          <a:xfrm>
            <a:off x="609600" y="435113"/>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3700">
                <a:solidFill>
                  <a:srgbClr val="434343"/>
                </a:solidFill>
              </a:rPr>
              <a:t>Second City excels at LinkedIn use and optimization </a:t>
            </a:r>
            <a:endParaRPr b="0" i="0" sz="3700" u="none" cap="none" strike="noStrike">
              <a:solidFill>
                <a:srgbClr val="434343"/>
              </a:solidFill>
              <a:latin typeface="Arial"/>
              <a:ea typeface="Arial"/>
              <a:cs typeface="Arial"/>
              <a:sym typeface="Arial"/>
            </a:endParaRPr>
          </a:p>
        </p:txBody>
      </p:sp>
      <p:pic>
        <p:nvPicPr>
          <p:cNvPr id="631" name="Google Shape;631;p55"/>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632" name="Google Shape;632;p55"/>
          <p:cNvPicPr preferRelativeResize="0"/>
          <p:nvPr/>
        </p:nvPicPr>
        <p:blipFill rotWithShape="1">
          <a:blip r:embed="rId4">
            <a:alphaModFix/>
          </a:blip>
          <a:srcRect b="0" l="0" r="0" t="0"/>
          <a:stretch/>
        </p:blipFill>
        <p:spPr>
          <a:xfrm>
            <a:off x="609600" y="6426867"/>
            <a:ext cx="10765500" cy="27000"/>
          </a:xfrm>
          <a:prstGeom prst="rect">
            <a:avLst/>
          </a:prstGeom>
          <a:noFill/>
          <a:ln>
            <a:noFill/>
          </a:ln>
        </p:spPr>
      </p:pic>
      <p:graphicFrame>
        <p:nvGraphicFramePr>
          <p:cNvPr id="633" name="Google Shape;633;p55"/>
          <p:cNvGraphicFramePr/>
          <p:nvPr/>
        </p:nvGraphicFramePr>
        <p:xfrm>
          <a:off x="3758250" y="2068025"/>
          <a:ext cx="3000000" cy="3000000"/>
        </p:xfrm>
        <a:graphic>
          <a:graphicData uri="http://schemas.openxmlformats.org/drawingml/2006/table">
            <a:tbl>
              <a:tblPr>
                <a:noFill/>
                <a:tableStyleId>{26CD1B4C-E1A3-4694-88F6-DC4B9D7A1FB4}</a:tableStyleId>
              </a:tblPr>
              <a:tblGrid>
                <a:gridCol w="2407050"/>
                <a:gridCol w="1117925"/>
                <a:gridCol w="1017900"/>
                <a:gridCol w="1225825"/>
                <a:gridCol w="1184775"/>
                <a:gridCol w="1120525"/>
              </a:tblGrid>
              <a:tr h="490250">
                <a:tc>
                  <a:txBody>
                    <a:bodyPr/>
                    <a:lstStyle/>
                    <a:p>
                      <a:pPr indent="0" lvl="0" marL="0" rtl="0" algn="ctr">
                        <a:lnSpc>
                          <a:spcPct val="115000"/>
                        </a:lnSpc>
                        <a:spcBef>
                          <a:spcPts val="0"/>
                        </a:spcBef>
                        <a:spcAft>
                          <a:spcPts val="0"/>
                        </a:spcAft>
                        <a:buNone/>
                      </a:pPr>
                      <a:r>
                        <a:rPr b="1" lang="en-US" sz="1000">
                          <a:solidFill>
                            <a:srgbClr val="555555"/>
                          </a:solidFill>
                        </a:rPr>
                        <a:t>Headline</a:t>
                      </a:r>
                      <a:endParaRPr b="1"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D966"/>
                    </a:solidFill>
                  </a:tcPr>
                </a:tc>
                <a:tc>
                  <a:txBody>
                    <a:bodyPr/>
                    <a:lstStyle/>
                    <a:p>
                      <a:pPr indent="0" lvl="0" marL="0" rtl="0" algn="ctr">
                        <a:lnSpc>
                          <a:spcPct val="115000"/>
                        </a:lnSpc>
                        <a:spcBef>
                          <a:spcPts val="0"/>
                        </a:spcBef>
                        <a:spcAft>
                          <a:spcPts val="0"/>
                        </a:spcAft>
                        <a:buNone/>
                      </a:pPr>
                      <a:r>
                        <a:rPr b="1" lang="en-US" sz="1000">
                          <a:solidFill>
                            <a:srgbClr val="555555"/>
                          </a:solidFill>
                        </a:rPr>
                        <a:t>Description</a:t>
                      </a:r>
                      <a:endParaRPr b="1"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D966"/>
                    </a:solidFill>
                  </a:tcPr>
                </a:tc>
                <a:tc>
                  <a:txBody>
                    <a:bodyPr/>
                    <a:lstStyle/>
                    <a:p>
                      <a:pPr indent="0" lvl="0" marL="0" rtl="0" algn="ctr">
                        <a:lnSpc>
                          <a:spcPct val="115000"/>
                        </a:lnSpc>
                        <a:spcBef>
                          <a:spcPts val="0"/>
                        </a:spcBef>
                        <a:spcAft>
                          <a:spcPts val="0"/>
                        </a:spcAft>
                        <a:buNone/>
                      </a:pPr>
                      <a:r>
                        <a:rPr b="1" lang="en-US" sz="1000">
                          <a:solidFill>
                            <a:srgbClr val="555555"/>
                          </a:solidFill>
                        </a:rPr>
                        <a:t>No. of followers</a:t>
                      </a:r>
                      <a:endParaRPr b="1"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D966"/>
                    </a:solidFill>
                  </a:tcPr>
                </a:tc>
                <a:tc>
                  <a:txBody>
                    <a:bodyPr/>
                    <a:lstStyle/>
                    <a:p>
                      <a:pPr indent="0" lvl="0" marL="0" rtl="0" algn="ctr">
                        <a:lnSpc>
                          <a:spcPct val="115000"/>
                        </a:lnSpc>
                        <a:spcBef>
                          <a:spcPts val="0"/>
                        </a:spcBef>
                        <a:spcAft>
                          <a:spcPts val="0"/>
                        </a:spcAft>
                        <a:buNone/>
                      </a:pPr>
                      <a:r>
                        <a:rPr b="1" lang="en-US" sz="1000">
                          <a:solidFill>
                            <a:srgbClr val="555555"/>
                          </a:solidFill>
                        </a:rPr>
                        <a:t>Content</a:t>
                      </a:r>
                      <a:endParaRPr b="1"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D966"/>
                    </a:solidFill>
                  </a:tcPr>
                </a:tc>
                <a:tc>
                  <a:txBody>
                    <a:bodyPr/>
                    <a:lstStyle/>
                    <a:p>
                      <a:pPr indent="0" lvl="0" marL="0" rtl="0" algn="ctr">
                        <a:lnSpc>
                          <a:spcPct val="115000"/>
                        </a:lnSpc>
                        <a:spcBef>
                          <a:spcPts val="0"/>
                        </a:spcBef>
                        <a:spcAft>
                          <a:spcPts val="0"/>
                        </a:spcAft>
                        <a:buNone/>
                      </a:pPr>
                      <a:r>
                        <a:rPr b="1" lang="en-US" sz="1000">
                          <a:solidFill>
                            <a:srgbClr val="555555"/>
                          </a:solidFill>
                        </a:rPr>
                        <a:t>Most recent post</a:t>
                      </a:r>
                      <a:endParaRPr b="1"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D966"/>
                    </a:solidFill>
                  </a:tcPr>
                </a:tc>
                <a:tc>
                  <a:txBody>
                    <a:bodyPr/>
                    <a:lstStyle/>
                    <a:p>
                      <a:pPr indent="0" lvl="0" marL="0" rtl="0" algn="ctr">
                        <a:lnSpc>
                          <a:spcPct val="115000"/>
                        </a:lnSpc>
                        <a:spcBef>
                          <a:spcPts val="0"/>
                        </a:spcBef>
                        <a:spcAft>
                          <a:spcPts val="0"/>
                        </a:spcAft>
                        <a:buNone/>
                      </a:pPr>
                      <a:r>
                        <a:rPr b="1" lang="en-US" sz="1000">
                          <a:solidFill>
                            <a:srgbClr val="555555"/>
                          </a:solidFill>
                        </a:rPr>
                        <a:t>Frequency</a:t>
                      </a:r>
                      <a:endParaRPr b="1"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D966"/>
                    </a:solidFill>
                  </a:tcPr>
                </a:tc>
              </a:tr>
              <a:tr h="948000">
                <a:tc>
                  <a:txBody>
                    <a:bodyPr/>
                    <a:lstStyle/>
                    <a:p>
                      <a:pPr indent="0" lvl="0" marL="0" rtl="0" algn="l">
                        <a:lnSpc>
                          <a:spcPct val="115000"/>
                        </a:lnSpc>
                        <a:spcBef>
                          <a:spcPts val="0"/>
                        </a:spcBef>
                        <a:spcAft>
                          <a:spcPts val="0"/>
                        </a:spcAft>
                        <a:buNone/>
                      </a:pPr>
                      <a:r>
                        <a:rPr lang="en-US" sz="1000">
                          <a:solidFill>
                            <a:srgbClr val="555555"/>
                          </a:solidFill>
                        </a:rPr>
                        <a:t>Your Destination for World-Class Improv, Cutting-Edge Training, and Innovative Corporate Solutions.</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US" sz="1000">
                          <a:solidFill>
                            <a:srgbClr val="555555"/>
                          </a:solidFill>
                        </a:rPr>
                        <a:t>Professional Training and Coaching</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US" sz="1000">
                          <a:solidFill>
                            <a:srgbClr val="555555"/>
                          </a:solidFill>
                        </a:rPr>
                        <a:t>22,219</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US" sz="1000">
                          <a:solidFill>
                            <a:srgbClr val="555555"/>
                          </a:solidFill>
                        </a:rPr>
                        <a:t>On LinkedIn their focus is specifically on professional training and coaching</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US" sz="1000">
                          <a:solidFill>
                            <a:srgbClr val="555555"/>
                          </a:solidFill>
                        </a:rPr>
                        <a:t>few hours ago</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US" sz="1000">
                          <a:solidFill>
                            <a:srgbClr val="555555"/>
                          </a:solidFill>
                        </a:rPr>
                        <a:t>every day</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FFF2CC"/>
                    </a:solidFill>
                  </a:tcPr>
                </a:tc>
              </a:tr>
              <a:tr h="821900">
                <a:tc>
                  <a:txBody>
                    <a:bodyPr/>
                    <a:lstStyle/>
                    <a:p>
                      <a:pPr indent="0" lvl="0" marL="0" rtl="0" algn="l">
                        <a:lnSpc>
                          <a:spcPct val="115000"/>
                        </a:lnSpc>
                        <a:spcBef>
                          <a:spcPts val="0"/>
                        </a:spcBef>
                        <a:spcAft>
                          <a:spcPts val="0"/>
                        </a:spcAft>
                        <a:buNone/>
                      </a:pPr>
                      <a:r>
                        <a:rPr lang="en-US" sz="1000">
                          <a:solidFill>
                            <a:srgbClr val="555555"/>
                          </a:solidFill>
                        </a:rPr>
                        <a:t>Real stories by real people for real change.</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1000">
                          <a:solidFill>
                            <a:srgbClr val="555555"/>
                          </a:solidFill>
                        </a:rPr>
                        <a:t>Performing Arts</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r">
                        <a:lnSpc>
                          <a:spcPct val="115000"/>
                        </a:lnSpc>
                        <a:spcBef>
                          <a:spcPts val="0"/>
                        </a:spcBef>
                        <a:spcAft>
                          <a:spcPts val="0"/>
                        </a:spcAft>
                        <a:buNone/>
                      </a:pPr>
                      <a:r>
                        <a:rPr lang="en-US" sz="1000">
                          <a:solidFill>
                            <a:srgbClr val="555555"/>
                          </a:solidFill>
                        </a:rPr>
                        <a:t>443</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1000">
                          <a:solidFill>
                            <a:srgbClr val="555555"/>
                          </a:solidFill>
                        </a:rPr>
                        <a:t>General: not specific to StoryBuilds</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1000">
                          <a:solidFill>
                            <a:srgbClr val="555555"/>
                          </a:solidFill>
                        </a:rPr>
                        <a:t>2 months ago</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1000">
                          <a:solidFill>
                            <a:srgbClr val="555555"/>
                          </a:solidFill>
                        </a:rPr>
                        <a:t>*** Have been active 9 months ago, </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r>
              <a:tr h="982650">
                <a:tc>
                  <a:txBody>
                    <a:bodyPr/>
                    <a:lstStyle/>
                    <a:p>
                      <a:pPr indent="0" lvl="0" marL="0" rtl="0" algn="l">
                        <a:lnSpc>
                          <a:spcPct val="115000"/>
                        </a:lnSpc>
                        <a:spcBef>
                          <a:spcPts val="0"/>
                        </a:spcBef>
                        <a:spcAft>
                          <a:spcPts val="0"/>
                        </a:spcAft>
                        <a:buNone/>
                      </a:pPr>
                      <a:r>
                        <a:rPr lang="en-US" sz="1000">
                          <a:solidFill>
                            <a:srgbClr val="555555"/>
                          </a:solidFill>
                        </a:rPr>
                        <a:t>A world-class not-for-profit organization that produces or presents nearly 700 performances every year!</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1000">
                          <a:solidFill>
                            <a:srgbClr val="555555"/>
                          </a:solidFill>
                        </a:rPr>
                        <a:t>Performing Arts</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r">
                        <a:lnSpc>
                          <a:spcPct val="115000"/>
                        </a:lnSpc>
                        <a:spcBef>
                          <a:spcPts val="0"/>
                        </a:spcBef>
                        <a:spcAft>
                          <a:spcPts val="0"/>
                        </a:spcAft>
                        <a:buNone/>
                      </a:pPr>
                      <a:r>
                        <a:rPr lang="en-US" sz="1000">
                          <a:solidFill>
                            <a:srgbClr val="555555"/>
                          </a:solidFill>
                        </a:rPr>
                        <a:t>14,491</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1000">
                          <a:solidFill>
                            <a:srgbClr val="555555"/>
                          </a:solidFill>
                        </a:rPr>
                        <a:t>General: not specific to IMPACT</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1000">
                          <a:solidFill>
                            <a:srgbClr val="555555"/>
                          </a:solidFill>
                        </a:rPr>
                        <a:t>one week ago</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1000">
                          <a:solidFill>
                            <a:srgbClr val="555555"/>
                          </a:solidFill>
                        </a:rPr>
                        <a:t>once-twice a week</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r>
              <a:tr h="818875">
                <a:tc>
                  <a:txBody>
                    <a:bodyPr/>
                    <a:lstStyle/>
                    <a:p>
                      <a:pPr indent="0" lvl="0" marL="0" rtl="0" algn="l">
                        <a:lnSpc>
                          <a:spcPct val="115000"/>
                        </a:lnSpc>
                        <a:spcBef>
                          <a:spcPts val="0"/>
                        </a:spcBef>
                        <a:spcAft>
                          <a:spcPts val="0"/>
                        </a:spcAft>
                        <a:buNone/>
                      </a:pPr>
                      <a:r>
                        <a:rPr lang="en-US" sz="1000">
                          <a:solidFill>
                            <a:srgbClr val="555555"/>
                          </a:solidFill>
                        </a:rPr>
                        <a:t>The Moth uses true, personal storytelling to illuminate the human experience, build empathy and drive social change</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1000">
                          <a:solidFill>
                            <a:srgbClr val="555555"/>
                          </a:solidFill>
                        </a:rPr>
                        <a:t>Non-profit Organizations</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r">
                        <a:lnSpc>
                          <a:spcPct val="115000"/>
                        </a:lnSpc>
                        <a:spcBef>
                          <a:spcPts val="0"/>
                        </a:spcBef>
                        <a:spcAft>
                          <a:spcPts val="0"/>
                        </a:spcAft>
                        <a:buNone/>
                      </a:pPr>
                      <a:r>
                        <a:rPr lang="en-US" sz="1000">
                          <a:solidFill>
                            <a:srgbClr val="555555"/>
                          </a:solidFill>
                        </a:rPr>
                        <a:t>13,906</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1000">
                          <a:solidFill>
                            <a:srgbClr val="555555"/>
                          </a:solidFill>
                        </a:rPr>
                        <a:t>No specific content on MothWorks</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1000">
                          <a:solidFill>
                            <a:srgbClr val="555555"/>
                          </a:solidFill>
                        </a:rPr>
                        <a:t>two weeks ago</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Clr>
                          <a:schemeClr val="dk1"/>
                        </a:buClr>
                        <a:buSzPts val="1100"/>
                        <a:buFont typeface="Arial"/>
                        <a:buNone/>
                      </a:pPr>
                      <a:r>
                        <a:rPr lang="en-US" sz="1000">
                          <a:solidFill>
                            <a:srgbClr val="555555"/>
                          </a:solidFill>
                        </a:rPr>
                        <a:t>once every two weeks</a:t>
                      </a:r>
                      <a:endParaRPr sz="1000">
                        <a:solidFill>
                          <a:srgbClr val="555555"/>
                        </a:solidFill>
                      </a:endParaRPr>
                    </a:p>
                  </a:txBody>
                  <a:tcPr marT="18275" marB="18275" marR="118850" marL="118850" anchor="ctr">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chemeClr val="lt1"/>
                    </a:solidFill>
                  </a:tcPr>
                </a:tc>
              </a:tr>
            </a:tbl>
          </a:graphicData>
        </a:graphic>
      </p:graphicFrame>
      <p:pic>
        <p:nvPicPr>
          <p:cNvPr id="634" name="Google Shape;634;p55" title="The Second City.jpeg">
            <a:hlinkClick r:id="rId5"/>
          </p:cNvPr>
          <p:cNvPicPr preferRelativeResize="0"/>
          <p:nvPr/>
        </p:nvPicPr>
        <p:blipFill rotWithShape="1">
          <a:blip r:embed="rId6">
            <a:alphaModFix/>
          </a:blip>
          <a:srcRect b="33079" l="3901" r="0" t="0"/>
          <a:stretch/>
        </p:blipFill>
        <p:spPr>
          <a:xfrm>
            <a:off x="413238" y="2449024"/>
            <a:ext cx="3014294" cy="881819"/>
          </a:xfrm>
          <a:prstGeom prst="rect">
            <a:avLst/>
          </a:prstGeom>
          <a:noFill/>
          <a:ln>
            <a:noFill/>
          </a:ln>
          <a:effectLst>
            <a:outerShdw blurRad="57150" rotWithShape="0" algn="bl" dir="5400000" dist="19050">
              <a:srgbClr val="000000">
                <a:alpha val="50000"/>
              </a:srgbClr>
            </a:outerShdw>
          </a:effectLst>
        </p:spPr>
      </p:pic>
      <p:pic>
        <p:nvPicPr>
          <p:cNvPr id="635" name="Google Shape;635;p55" title="The Moth.jpeg">
            <a:hlinkClick r:id="rId7"/>
          </p:cNvPr>
          <p:cNvPicPr preferRelativeResize="0"/>
          <p:nvPr/>
        </p:nvPicPr>
        <p:blipFill rotWithShape="1">
          <a:blip r:embed="rId8">
            <a:alphaModFix/>
          </a:blip>
          <a:srcRect b="32184" l="2676" r="0" t="5393"/>
          <a:stretch/>
        </p:blipFill>
        <p:spPr>
          <a:xfrm>
            <a:off x="411772" y="5462779"/>
            <a:ext cx="3017228" cy="839608"/>
          </a:xfrm>
          <a:prstGeom prst="rect">
            <a:avLst/>
          </a:prstGeom>
          <a:noFill/>
          <a:ln>
            <a:noFill/>
          </a:ln>
          <a:effectLst>
            <a:outerShdw blurRad="57150" rotWithShape="0" algn="bl" dir="5400000" dist="19050">
              <a:srgbClr val="000000">
                <a:alpha val="50000"/>
              </a:srgbClr>
            </a:outerShdw>
          </a:effectLst>
        </p:spPr>
      </p:pic>
      <p:pic>
        <p:nvPicPr>
          <p:cNvPr id="636" name="Google Shape;636;p55" title="SteepenWolf.jpeg">
            <a:hlinkClick r:id="rId9"/>
          </p:cNvPr>
          <p:cNvPicPr preferRelativeResize="0"/>
          <p:nvPr/>
        </p:nvPicPr>
        <p:blipFill rotWithShape="1">
          <a:blip r:embed="rId10">
            <a:alphaModFix/>
          </a:blip>
          <a:srcRect b="35115" l="5213" r="0" t="0"/>
          <a:stretch/>
        </p:blipFill>
        <p:spPr>
          <a:xfrm>
            <a:off x="395925" y="4457025"/>
            <a:ext cx="3017245" cy="885050"/>
          </a:xfrm>
          <a:prstGeom prst="rect">
            <a:avLst/>
          </a:prstGeom>
          <a:noFill/>
          <a:ln>
            <a:noFill/>
          </a:ln>
          <a:effectLst>
            <a:outerShdw blurRad="57150" rotWithShape="0" algn="bl" dir="5400000" dist="19050">
              <a:srgbClr val="000000">
                <a:alpha val="50000"/>
              </a:srgbClr>
            </a:outerShdw>
          </a:effectLst>
        </p:spPr>
      </p:pic>
      <p:pic>
        <p:nvPicPr>
          <p:cNvPr id="637" name="Google Shape;637;p55" title="2nd Story.jpeg"/>
          <p:cNvPicPr preferRelativeResize="0"/>
          <p:nvPr/>
        </p:nvPicPr>
        <p:blipFill rotWithShape="1">
          <a:blip r:embed="rId11">
            <a:alphaModFix/>
          </a:blip>
          <a:srcRect b="34593" l="2733" r="1010" t="0"/>
          <a:stretch/>
        </p:blipFill>
        <p:spPr>
          <a:xfrm>
            <a:off x="396446" y="3493148"/>
            <a:ext cx="3017247" cy="839607"/>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56"/>
          <p:cNvSpPr txBox="1"/>
          <p:nvPr>
            <p:ph type="title"/>
          </p:nvPr>
        </p:nvSpPr>
        <p:spPr>
          <a:xfrm>
            <a:off x="0" y="0"/>
            <a:ext cx="12192000" cy="1092000"/>
          </a:xfrm>
          <a:prstGeom prst="rect">
            <a:avLst/>
          </a:prstGeom>
          <a:solidFill>
            <a:srgbClr val="FFF2CC"/>
          </a:solidFill>
        </p:spPr>
        <p:txBody>
          <a:bodyPr anchorCtr="0" anchor="ctr" bIns="60925" lIns="121900" spcFirstLastPara="1" rIns="121900" wrap="square" tIns="60925">
            <a:noAutofit/>
          </a:bodyPr>
          <a:lstStyle/>
          <a:p>
            <a:pPr indent="0" lvl="0" marL="0" rtl="0" algn="ctr">
              <a:spcBef>
                <a:spcPts val="0"/>
              </a:spcBef>
              <a:spcAft>
                <a:spcPts val="0"/>
              </a:spcAft>
              <a:buNone/>
            </a:pPr>
            <a:r>
              <a:rPr lang="en-US" sz="4000">
                <a:solidFill>
                  <a:srgbClr val="555555"/>
                </a:solidFill>
                <a:latin typeface="Arial"/>
                <a:ea typeface="Arial"/>
                <a:cs typeface="Arial"/>
                <a:sym typeface="Arial"/>
              </a:rPr>
              <a:t>The Second City</a:t>
            </a:r>
            <a:endParaRPr sz="4000">
              <a:solidFill>
                <a:srgbClr val="555555"/>
              </a:solidFill>
              <a:latin typeface="Arial"/>
              <a:ea typeface="Arial"/>
              <a:cs typeface="Arial"/>
              <a:sym typeface="Arial"/>
            </a:endParaRPr>
          </a:p>
        </p:txBody>
      </p:sp>
      <p:pic>
        <p:nvPicPr>
          <p:cNvPr id="643" name="Google Shape;643;p56" title="The Second City.jpeg"/>
          <p:cNvPicPr preferRelativeResize="0"/>
          <p:nvPr/>
        </p:nvPicPr>
        <p:blipFill rotWithShape="1">
          <a:blip r:embed="rId3">
            <a:alphaModFix/>
          </a:blip>
          <a:srcRect b="0" l="2018" r="0" t="1748"/>
          <a:stretch/>
        </p:blipFill>
        <p:spPr>
          <a:xfrm>
            <a:off x="1582450" y="1638175"/>
            <a:ext cx="9049200" cy="5092799"/>
          </a:xfrm>
          <a:prstGeom prst="rect">
            <a:avLst/>
          </a:prstGeom>
          <a:noFill/>
          <a:ln>
            <a:noFill/>
          </a:ln>
          <a:effectLst>
            <a:outerShdw blurRad="76200" rotWithShape="0" algn="bl" dir="5400000" dist="25400">
              <a:srgbClr val="000000">
                <a:alpha val="50000"/>
              </a:srgbClr>
            </a:outerShdw>
          </a:effectLst>
        </p:spPr>
      </p:pic>
      <p:sp>
        <p:nvSpPr>
          <p:cNvPr id="644" name="Google Shape;644;p56"/>
          <p:cNvSpPr/>
          <p:nvPr/>
        </p:nvSpPr>
        <p:spPr>
          <a:xfrm>
            <a:off x="860500" y="3993933"/>
            <a:ext cx="9793500" cy="1092000"/>
          </a:xfrm>
          <a:prstGeom prst="ellipse">
            <a:avLst/>
          </a:prstGeom>
          <a:noFill/>
          <a:ln cap="flat" cmpd="sng" w="25400">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p>
        </p:txBody>
      </p:sp>
      <p:cxnSp>
        <p:nvCxnSpPr>
          <p:cNvPr id="645" name="Google Shape;645;p56"/>
          <p:cNvCxnSpPr/>
          <p:nvPr/>
        </p:nvCxnSpPr>
        <p:spPr>
          <a:xfrm flipH="1" rot="10800000">
            <a:off x="6062233" y="2363533"/>
            <a:ext cx="1861200" cy="1630500"/>
          </a:xfrm>
          <a:prstGeom prst="straightConnector1">
            <a:avLst/>
          </a:prstGeom>
          <a:noFill/>
          <a:ln cap="flat" cmpd="sng" w="12700">
            <a:solidFill>
              <a:srgbClr val="FFCA07"/>
            </a:solidFill>
            <a:prstDash val="solid"/>
            <a:round/>
            <a:headEnd len="med" w="med" type="none"/>
            <a:tailEnd len="med" w="med" type="none"/>
          </a:ln>
        </p:spPr>
      </p:cxnSp>
      <p:cxnSp>
        <p:nvCxnSpPr>
          <p:cNvPr id="646" name="Google Shape;646;p56"/>
          <p:cNvCxnSpPr/>
          <p:nvPr/>
        </p:nvCxnSpPr>
        <p:spPr>
          <a:xfrm>
            <a:off x="7944567" y="1868300"/>
            <a:ext cx="0" cy="909900"/>
          </a:xfrm>
          <a:prstGeom prst="straightConnector1">
            <a:avLst/>
          </a:prstGeom>
          <a:noFill/>
          <a:ln cap="flat" cmpd="sng" w="25400">
            <a:solidFill>
              <a:srgbClr val="FFCA07"/>
            </a:solidFill>
            <a:prstDash val="solid"/>
            <a:round/>
            <a:headEnd len="med" w="med" type="none"/>
            <a:tailEnd len="med" w="med" type="none"/>
          </a:ln>
        </p:spPr>
      </p:cxnSp>
      <p:sp>
        <p:nvSpPr>
          <p:cNvPr id="647" name="Google Shape;647;p56"/>
          <p:cNvSpPr txBox="1"/>
          <p:nvPr/>
        </p:nvSpPr>
        <p:spPr>
          <a:xfrm>
            <a:off x="8054633" y="1851433"/>
            <a:ext cx="3103200" cy="909900"/>
          </a:xfrm>
          <a:prstGeom prst="rect">
            <a:avLst/>
          </a:prstGeom>
          <a:solidFill>
            <a:schemeClr val="lt1"/>
          </a:solidFill>
          <a:ln cap="flat" cmpd="sng" w="9525">
            <a:solidFill>
              <a:srgbClr val="FFCA07"/>
            </a:solidFill>
            <a:prstDash val="solid"/>
            <a:round/>
            <a:headEnd len="sm" w="sm" type="none"/>
            <a:tailEnd len="sm" w="sm" type="none"/>
          </a:ln>
        </p:spPr>
        <p:txBody>
          <a:bodyPr anchorCtr="0" anchor="t" bIns="121900" lIns="121900" spcFirstLastPara="1" rIns="121900" wrap="square" tIns="121900">
            <a:noAutofit/>
          </a:bodyPr>
          <a:lstStyle/>
          <a:p>
            <a:pPr indent="0" lvl="0" marL="0" rtl="0" algn="l">
              <a:spcBef>
                <a:spcPts val="0"/>
              </a:spcBef>
              <a:spcAft>
                <a:spcPts val="0"/>
              </a:spcAft>
              <a:buNone/>
            </a:pPr>
            <a:r>
              <a:rPr lang="en-US" sz="1300">
                <a:solidFill>
                  <a:schemeClr val="dk2"/>
                </a:solidFill>
              </a:rPr>
              <a:t>LinkedIn is being used strategically and specifically for The Second City Works</a:t>
            </a:r>
            <a:endParaRPr sz="1300">
              <a:solidFill>
                <a:schemeClr val="dk2"/>
              </a:solidFill>
            </a:endParaRPr>
          </a:p>
        </p:txBody>
      </p:sp>
      <p:sp>
        <p:nvSpPr>
          <p:cNvPr id="648" name="Google Shape;648;p56"/>
          <p:cNvSpPr/>
          <p:nvPr/>
        </p:nvSpPr>
        <p:spPr>
          <a:xfrm>
            <a:off x="4619700" y="5416333"/>
            <a:ext cx="2391900" cy="533100"/>
          </a:xfrm>
          <a:prstGeom prst="ellipse">
            <a:avLst/>
          </a:prstGeom>
          <a:noFill/>
          <a:ln cap="flat" cmpd="sng" w="25400">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p>
        </p:txBody>
      </p:sp>
      <p:cxnSp>
        <p:nvCxnSpPr>
          <p:cNvPr id="649" name="Google Shape;649;p56"/>
          <p:cNvCxnSpPr>
            <a:stCxn id="648" idx="6"/>
          </p:cNvCxnSpPr>
          <p:nvPr/>
        </p:nvCxnSpPr>
        <p:spPr>
          <a:xfrm flipH="1" rot="10800000">
            <a:off x="7011600" y="5665783"/>
            <a:ext cx="1694700" cy="17100"/>
          </a:xfrm>
          <a:prstGeom prst="straightConnector1">
            <a:avLst/>
          </a:prstGeom>
          <a:noFill/>
          <a:ln cap="flat" cmpd="sng" w="12700">
            <a:solidFill>
              <a:srgbClr val="FFCA07"/>
            </a:solidFill>
            <a:prstDash val="solid"/>
            <a:round/>
            <a:headEnd len="med" w="med" type="none"/>
            <a:tailEnd len="med" w="med" type="none"/>
          </a:ln>
        </p:spPr>
      </p:cxnSp>
      <p:cxnSp>
        <p:nvCxnSpPr>
          <p:cNvPr id="650" name="Google Shape;650;p56"/>
          <p:cNvCxnSpPr/>
          <p:nvPr/>
        </p:nvCxnSpPr>
        <p:spPr>
          <a:xfrm>
            <a:off x="8688000" y="5119500"/>
            <a:ext cx="0" cy="909900"/>
          </a:xfrm>
          <a:prstGeom prst="straightConnector1">
            <a:avLst/>
          </a:prstGeom>
          <a:noFill/>
          <a:ln cap="flat" cmpd="sng" w="25400">
            <a:solidFill>
              <a:srgbClr val="FFCA07"/>
            </a:solidFill>
            <a:prstDash val="solid"/>
            <a:round/>
            <a:headEnd len="med" w="med" type="none"/>
            <a:tailEnd len="med" w="med" type="none"/>
          </a:ln>
        </p:spPr>
      </p:cxnSp>
      <p:sp>
        <p:nvSpPr>
          <p:cNvPr id="651" name="Google Shape;651;p56"/>
          <p:cNvSpPr txBox="1"/>
          <p:nvPr/>
        </p:nvSpPr>
        <p:spPr>
          <a:xfrm>
            <a:off x="8833567" y="5119500"/>
            <a:ext cx="1694700" cy="909900"/>
          </a:xfrm>
          <a:prstGeom prst="rect">
            <a:avLst/>
          </a:prstGeom>
          <a:solidFill>
            <a:schemeClr val="lt1"/>
          </a:solidFill>
          <a:ln cap="flat" cmpd="sng" w="9525">
            <a:solidFill>
              <a:srgbClr val="FFCA07"/>
            </a:solidFill>
            <a:prstDash val="solid"/>
            <a:round/>
            <a:headEnd len="sm" w="sm" type="none"/>
            <a:tailEnd len="sm" w="sm" type="none"/>
          </a:ln>
        </p:spPr>
        <p:txBody>
          <a:bodyPr anchorCtr="0" anchor="t" bIns="121900" lIns="121900" spcFirstLastPara="1" rIns="121900" wrap="square" tIns="121900">
            <a:noAutofit/>
          </a:bodyPr>
          <a:lstStyle/>
          <a:p>
            <a:pPr indent="0" lvl="0" marL="0" rtl="0" algn="l">
              <a:spcBef>
                <a:spcPts val="0"/>
              </a:spcBef>
              <a:spcAft>
                <a:spcPts val="0"/>
              </a:spcAft>
              <a:buNone/>
            </a:pPr>
            <a:r>
              <a:rPr lang="en-US" sz="1300">
                <a:solidFill>
                  <a:schemeClr val="dk2"/>
                </a:solidFill>
              </a:rPr>
              <a:t>This link directs to The Second City Works page</a:t>
            </a:r>
            <a:endParaRPr sz="1300">
              <a:solidFill>
                <a:schemeClr val="dk2"/>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pic>
        <p:nvPicPr>
          <p:cNvPr id="656" name="Google Shape;656;p57" title="Second City Overview.jpeg"/>
          <p:cNvPicPr preferRelativeResize="0"/>
          <p:nvPr/>
        </p:nvPicPr>
        <p:blipFill rotWithShape="1">
          <a:blip r:embed="rId3">
            <a:alphaModFix/>
          </a:blip>
          <a:srcRect b="0" l="2382" r="1167" t="2362"/>
          <a:stretch/>
        </p:blipFill>
        <p:spPr>
          <a:xfrm>
            <a:off x="567600" y="1127125"/>
            <a:ext cx="5700600" cy="5575873"/>
          </a:xfrm>
          <a:prstGeom prst="rect">
            <a:avLst/>
          </a:prstGeom>
          <a:noFill/>
          <a:ln>
            <a:noFill/>
          </a:ln>
          <a:effectLst>
            <a:outerShdw blurRad="76200" rotWithShape="0" algn="bl" dir="5400000" dist="25400">
              <a:srgbClr val="000000">
                <a:alpha val="50000"/>
              </a:srgbClr>
            </a:outerShdw>
          </a:effectLst>
        </p:spPr>
      </p:pic>
      <p:sp>
        <p:nvSpPr>
          <p:cNvPr id="657" name="Google Shape;657;p57"/>
          <p:cNvSpPr/>
          <p:nvPr/>
        </p:nvSpPr>
        <p:spPr>
          <a:xfrm>
            <a:off x="523500" y="5395167"/>
            <a:ext cx="1587600" cy="503100"/>
          </a:xfrm>
          <a:prstGeom prst="ellipse">
            <a:avLst/>
          </a:prstGeom>
          <a:noFill/>
          <a:ln cap="flat" cmpd="sng" w="25400">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p>
        </p:txBody>
      </p:sp>
      <p:cxnSp>
        <p:nvCxnSpPr>
          <p:cNvPr id="658" name="Google Shape;658;p57"/>
          <p:cNvCxnSpPr>
            <a:stCxn id="657" idx="6"/>
          </p:cNvCxnSpPr>
          <p:nvPr/>
        </p:nvCxnSpPr>
        <p:spPr>
          <a:xfrm flipH="1" rot="10800000">
            <a:off x="2111100" y="5073117"/>
            <a:ext cx="4157100" cy="573600"/>
          </a:xfrm>
          <a:prstGeom prst="straightConnector1">
            <a:avLst/>
          </a:prstGeom>
          <a:noFill/>
          <a:ln cap="flat" cmpd="sng" w="12700">
            <a:solidFill>
              <a:srgbClr val="FFCA07"/>
            </a:solidFill>
            <a:prstDash val="solid"/>
            <a:round/>
            <a:headEnd len="med" w="med" type="none"/>
            <a:tailEnd len="med" w="med" type="none"/>
          </a:ln>
        </p:spPr>
      </p:cxnSp>
      <p:sp>
        <p:nvSpPr>
          <p:cNvPr id="659" name="Google Shape;659;p57"/>
          <p:cNvSpPr txBox="1"/>
          <p:nvPr/>
        </p:nvSpPr>
        <p:spPr>
          <a:xfrm>
            <a:off x="6412800" y="4512000"/>
            <a:ext cx="2496300" cy="909900"/>
          </a:xfrm>
          <a:prstGeom prst="rect">
            <a:avLst/>
          </a:prstGeom>
          <a:noFill/>
          <a:ln cap="flat" cmpd="sng" w="9525">
            <a:solidFill>
              <a:srgbClr val="FFCA07"/>
            </a:solidFill>
            <a:prstDash val="solid"/>
            <a:round/>
            <a:headEnd len="sm" w="sm" type="none"/>
            <a:tailEnd len="sm" w="sm" type="none"/>
          </a:ln>
        </p:spPr>
        <p:txBody>
          <a:bodyPr anchorCtr="0" anchor="t" bIns="121900" lIns="121900" spcFirstLastPara="1" rIns="121900" wrap="square" tIns="121900">
            <a:noAutofit/>
          </a:bodyPr>
          <a:lstStyle/>
          <a:p>
            <a:pPr indent="0" lvl="0" marL="0" rtl="0" algn="l">
              <a:spcBef>
                <a:spcPts val="0"/>
              </a:spcBef>
              <a:spcAft>
                <a:spcPts val="0"/>
              </a:spcAft>
              <a:buNone/>
            </a:pPr>
            <a:r>
              <a:rPr lang="en-US" sz="1500">
                <a:solidFill>
                  <a:schemeClr val="dk2"/>
                </a:solidFill>
              </a:rPr>
              <a:t>Intentional positioning and strategic use of keywords </a:t>
            </a:r>
            <a:endParaRPr sz="1500">
              <a:solidFill>
                <a:schemeClr val="dk2"/>
              </a:solidFill>
            </a:endParaRPr>
          </a:p>
        </p:txBody>
      </p:sp>
      <p:cxnSp>
        <p:nvCxnSpPr>
          <p:cNvPr id="660" name="Google Shape;660;p57"/>
          <p:cNvCxnSpPr/>
          <p:nvPr/>
        </p:nvCxnSpPr>
        <p:spPr>
          <a:xfrm>
            <a:off x="6264000" y="4512000"/>
            <a:ext cx="0" cy="909900"/>
          </a:xfrm>
          <a:prstGeom prst="straightConnector1">
            <a:avLst/>
          </a:prstGeom>
          <a:noFill/>
          <a:ln cap="flat" cmpd="sng" w="25400">
            <a:solidFill>
              <a:srgbClr val="FFCA07"/>
            </a:solidFill>
            <a:prstDash val="solid"/>
            <a:round/>
            <a:headEnd len="med" w="med" type="none"/>
            <a:tailEnd len="med" w="med" type="none"/>
          </a:ln>
        </p:spPr>
      </p:cxnSp>
      <p:sp>
        <p:nvSpPr>
          <p:cNvPr id="661" name="Google Shape;661;p57"/>
          <p:cNvSpPr txBox="1"/>
          <p:nvPr>
            <p:ph type="title"/>
          </p:nvPr>
        </p:nvSpPr>
        <p:spPr>
          <a:xfrm>
            <a:off x="0" y="0"/>
            <a:ext cx="12192000" cy="909900"/>
          </a:xfrm>
          <a:prstGeom prst="rect">
            <a:avLst/>
          </a:prstGeom>
          <a:solidFill>
            <a:srgbClr val="FFF2CC"/>
          </a:solidFill>
        </p:spPr>
        <p:txBody>
          <a:bodyPr anchorCtr="0" anchor="ctr" bIns="60925" lIns="121900" spcFirstLastPara="1" rIns="121900" wrap="square" tIns="60925">
            <a:noAutofit/>
          </a:bodyPr>
          <a:lstStyle/>
          <a:p>
            <a:pPr indent="0" lvl="0" marL="0" rtl="0" algn="ctr">
              <a:spcBef>
                <a:spcPts val="0"/>
              </a:spcBef>
              <a:spcAft>
                <a:spcPts val="0"/>
              </a:spcAft>
              <a:buNone/>
            </a:pPr>
            <a:r>
              <a:rPr lang="en-US" sz="3400">
                <a:solidFill>
                  <a:srgbClr val="555555"/>
                </a:solidFill>
                <a:latin typeface="Arial"/>
                <a:ea typeface="Arial"/>
                <a:cs typeface="Arial"/>
                <a:sym typeface="Arial"/>
              </a:rPr>
              <a:t>Second City LI - Strategic SEO-c</a:t>
            </a:r>
            <a:r>
              <a:rPr lang="en-US" sz="3400">
                <a:solidFill>
                  <a:srgbClr val="555555"/>
                </a:solidFill>
                <a:latin typeface="Arial"/>
                <a:ea typeface="Arial"/>
                <a:cs typeface="Arial"/>
                <a:sym typeface="Arial"/>
              </a:rPr>
              <a:t>onscious</a:t>
            </a:r>
            <a:r>
              <a:rPr lang="en-US" sz="3400">
                <a:solidFill>
                  <a:srgbClr val="555555"/>
                </a:solidFill>
                <a:latin typeface="Arial"/>
                <a:ea typeface="Arial"/>
                <a:cs typeface="Arial"/>
                <a:sym typeface="Arial"/>
              </a:rPr>
              <a:t> approach</a:t>
            </a:r>
            <a:endParaRPr sz="3200">
              <a:solidFill>
                <a:srgbClr val="555555"/>
              </a:solidFill>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pic>
        <p:nvPicPr>
          <p:cNvPr id="666" name="Google Shape;666;p58" title="Screenshot_30-6-2025_144058_www.linkedin.com.jpeg"/>
          <p:cNvPicPr preferRelativeResize="0"/>
          <p:nvPr/>
        </p:nvPicPr>
        <p:blipFill rotWithShape="1">
          <a:blip r:embed="rId3">
            <a:alphaModFix/>
          </a:blip>
          <a:srcRect b="6976" l="3128" r="0" t="0"/>
          <a:stretch/>
        </p:blipFill>
        <p:spPr>
          <a:xfrm>
            <a:off x="493900" y="1359875"/>
            <a:ext cx="7751050" cy="5182024"/>
          </a:xfrm>
          <a:prstGeom prst="rect">
            <a:avLst/>
          </a:prstGeom>
          <a:noFill/>
          <a:ln>
            <a:noFill/>
          </a:ln>
          <a:effectLst>
            <a:outerShdw blurRad="57150" rotWithShape="0" algn="bl" dir="5400000" dist="19050">
              <a:srgbClr val="000000">
                <a:alpha val="50000"/>
              </a:srgbClr>
            </a:outerShdw>
          </a:effectLst>
        </p:spPr>
      </p:pic>
      <p:sp>
        <p:nvSpPr>
          <p:cNvPr id="667" name="Google Shape;667;p58"/>
          <p:cNvSpPr/>
          <p:nvPr/>
        </p:nvSpPr>
        <p:spPr>
          <a:xfrm>
            <a:off x="574225" y="6138000"/>
            <a:ext cx="6798900" cy="503100"/>
          </a:xfrm>
          <a:prstGeom prst="ellipse">
            <a:avLst/>
          </a:prstGeom>
          <a:noFill/>
          <a:ln cap="flat" cmpd="sng" w="25400">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p>
        </p:txBody>
      </p:sp>
      <p:cxnSp>
        <p:nvCxnSpPr>
          <p:cNvPr id="668" name="Google Shape;668;p58"/>
          <p:cNvCxnSpPr>
            <a:stCxn id="667" idx="5"/>
            <a:endCxn id="669" idx="1"/>
          </p:cNvCxnSpPr>
          <p:nvPr/>
        </p:nvCxnSpPr>
        <p:spPr>
          <a:xfrm flipH="1" rot="10800000">
            <a:off x="6377449" y="6376023"/>
            <a:ext cx="2248800" cy="191400"/>
          </a:xfrm>
          <a:prstGeom prst="straightConnector1">
            <a:avLst/>
          </a:prstGeom>
          <a:noFill/>
          <a:ln cap="flat" cmpd="sng" w="12700">
            <a:solidFill>
              <a:srgbClr val="FFCA07"/>
            </a:solidFill>
            <a:prstDash val="solid"/>
            <a:round/>
            <a:headEnd len="med" w="med" type="none"/>
            <a:tailEnd len="med" w="med" type="none"/>
          </a:ln>
        </p:spPr>
      </p:cxnSp>
      <p:sp>
        <p:nvSpPr>
          <p:cNvPr id="669" name="Google Shape;669;p58"/>
          <p:cNvSpPr txBox="1"/>
          <p:nvPr/>
        </p:nvSpPr>
        <p:spPr>
          <a:xfrm>
            <a:off x="8626125" y="5970400"/>
            <a:ext cx="2661000" cy="811500"/>
          </a:xfrm>
          <a:prstGeom prst="rect">
            <a:avLst/>
          </a:prstGeom>
          <a:solidFill>
            <a:schemeClr val="lt1"/>
          </a:solidFill>
          <a:ln cap="flat" cmpd="sng" w="9525">
            <a:solidFill>
              <a:srgbClr val="FFCA07"/>
            </a:solidFill>
            <a:prstDash val="solid"/>
            <a:round/>
            <a:headEnd len="sm" w="sm" type="none"/>
            <a:tailEnd len="sm" w="sm" type="none"/>
          </a:ln>
        </p:spPr>
        <p:txBody>
          <a:bodyPr anchorCtr="0" anchor="t" bIns="121900" lIns="121900" spcFirstLastPara="1" rIns="121900" wrap="square" tIns="121900">
            <a:noAutofit/>
          </a:bodyPr>
          <a:lstStyle/>
          <a:p>
            <a:pPr indent="0" lvl="0" marL="0" rtl="0" algn="l">
              <a:spcBef>
                <a:spcPts val="0"/>
              </a:spcBef>
              <a:spcAft>
                <a:spcPts val="0"/>
              </a:spcAft>
              <a:buNone/>
            </a:pPr>
            <a:r>
              <a:rPr lang="en-US" sz="1500">
                <a:solidFill>
                  <a:schemeClr val="dk2"/>
                </a:solidFill>
              </a:rPr>
              <a:t> use of relevant hashtags for extended </a:t>
            </a:r>
            <a:r>
              <a:rPr lang="en-US" sz="1500">
                <a:solidFill>
                  <a:schemeClr val="dk2"/>
                </a:solidFill>
              </a:rPr>
              <a:t>reach</a:t>
            </a:r>
            <a:r>
              <a:rPr lang="en-US" sz="1500">
                <a:solidFill>
                  <a:schemeClr val="dk2"/>
                </a:solidFill>
              </a:rPr>
              <a:t> and visibility</a:t>
            </a:r>
            <a:r>
              <a:rPr lang="en-US" sz="1500">
                <a:solidFill>
                  <a:schemeClr val="dk2"/>
                </a:solidFill>
              </a:rPr>
              <a:t> </a:t>
            </a:r>
            <a:endParaRPr sz="1500">
              <a:solidFill>
                <a:schemeClr val="dk2"/>
              </a:solidFill>
            </a:endParaRPr>
          </a:p>
        </p:txBody>
      </p:sp>
      <p:sp>
        <p:nvSpPr>
          <p:cNvPr id="670" name="Google Shape;670;p58"/>
          <p:cNvSpPr/>
          <p:nvPr/>
        </p:nvSpPr>
        <p:spPr>
          <a:xfrm>
            <a:off x="574225" y="5604600"/>
            <a:ext cx="3640800" cy="503100"/>
          </a:xfrm>
          <a:prstGeom prst="ellipse">
            <a:avLst/>
          </a:prstGeom>
          <a:noFill/>
          <a:ln cap="flat" cmpd="sng" w="25400">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p>
        </p:txBody>
      </p:sp>
      <p:cxnSp>
        <p:nvCxnSpPr>
          <p:cNvPr id="671" name="Google Shape;671;p58"/>
          <p:cNvCxnSpPr>
            <a:stCxn id="670" idx="6"/>
            <a:endCxn id="672" idx="1"/>
          </p:cNvCxnSpPr>
          <p:nvPr/>
        </p:nvCxnSpPr>
        <p:spPr>
          <a:xfrm flipH="1" rot="10800000">
            <a:off x="4215025" y="5145450"/>
            <a:ext cx="4411200" cy="710700"/>
          </a:xfrm>
          <a:prstGeom prst="straightConnector1">
            <a:avLst/>
          </a:prstGeom>
          <a:noFill/>
          <a:ln cap="flat" cmpd="sng" w="12700">
            <a:solidFill>
              <a:srgbClr val="FFCA07"/>
            </a:solidFill>
            <a:prstDash val="solid"/>
            <a:round/>
            <a:headEnd len="med" w="med" type="none"/>
            <a:tailEnd len="med" w="med" type="none"/>
          </a:ln>
        </p:spPr>
      </p:cxnSp>
      <p:sp>
        <p:nvSpPr>
          <p:cNvPr id="672" name="Google Shape;672;p58"/>
          <p:cNvSpPr txBox="1"/>
          <p:nvPr/>
        </p:nvSpPr>
        <p:spPr>
          <a:xfrm>
            <a:off x="8626150" y="4739733"/>
            <a:ext cx="2661000" cy="811500"/>
          </a:xfrm>
          <a:prstGeom prst="rect">
            <a:avLst/>
          </a:prstGeom>
          <a:solidFill>
            <a:schemeClr val="lt1"/>
          </a:solidFill>
          <a:ln cap="flat" cmpd="sng" w="9525">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rPr lang="en-US" sz="1500">
                <a:solidFill>
                  <a:schemeClr val="dk2"/>
                </a:solidFill>
              </a:rPr>
              <a:t>Clear ‘Call-to-Action’ Button</a:t>
            </a:r>
            <a:endParaRPr sz="1500">
              <a:solidFill>
                <a:schemeClr val="dk2"/>
              </a:solidFill>
            </a:endParaRPr>
          </a:p>
        </p:txBody>
      </p:sp>
      <p:sp>
        <p:nvSpPr>
          <p:cNvPr id="673" name="Google Shape;673;p58"/>
          <p:cNvSpPr/>
          <p:nvPr/>
        </p:nvSpPr>
        <p:spPr>
          <a:xfrm>
            <a:off x="705550" y="2206800"/>
            <a:ext cx="7279500" cy="1387800"/>
          </a:xfrm>
          <a:prstGeom prst="ellipse">
            <a:avLst/>
          </a:prstGeom>
          <a:noFill/>
          <a:ln cap="flat" cmpd="sng" w="25400">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p>
        </p:txBody>
      </p:sp>
      <p:sp>
        <p:nvSpPr>
          <p:cNvPr id="674" name="Google Shape;674;p58"/>
          <p:cNvSpPr txBox="1"/>
          <p:nvPr/>
        </p:nvSpPr>
        <p:spPr>
          <a:xfrm>
            <a:off x="8626150" y="1865300"/>
            <a:ext cx="2661000" cy="1092000"/>
          </a:xfrm>
          <a:prstGeom prst="rect">
            <a:avLst/>
          </a:prstGeom>
          <a:solidFill>
            <a:schemeClr val="lt1"/>
          </a:solidFill>
          <a:ln cap="flat" cmpd="sng" w="9525">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rPr lang="en-US" sz="1500">
                <a:solidFill>
                  <a:schemeClr val="dk2"/>
                </a:solidFill>
              </a:rPr>
              <a:t>Featuring accomplished experts builds trust and signals quality</a:t>
            </a:r>
            <a:endParaRPr sz="1500">
              <a:solidFill>
                <a:schemeClr val="dk2"/>
              </a:solidFill>
            </a:endParaRPr>
          </a:p>
        </p:txBody>
      </p:sp>
      <p:sp>
        <p:nvSpPr>
          <p:cNvPr id="675" name="Google Shape;675;p58"/>
          <p:cNvSpPr/>
          <p:nvPr/>
        </p:nvSpPr>
        <p:spPr>
          <a:xfrm>
            <a:off x="498025" y="3594550"/>
            <a:ext cx="7751100" cy="1444200"/>
          </a:xfrm>
          <a:prstGeom prst="ellipse">
            <a:avLst/>
          </a:prstGeom>
          <a:noFill/>
          <a:ln cap="flat" cmpd="sng" w="25400">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p>
        </p:txBody>
      </p:sp>
      <p:sp>
        <p:nvSpPr>
          <p:cNvPr id="676" name="Google Shape;676;p58"/>
          <p:cNvSpPr txBox="1"/>
          <p:nvPr/>
        </p:nvSpPr>
        <p:spPr>
          <a:xfrm>
            <a:off x="8626150" y="3376467"/>
            <a:ext cx="2661000" cy="944100"/>
          </a:xfrm>
          <a:prstGeom prst="rect">
            <a:avLst/>
          </a:prstGeom>
          <a:solidFill>
            <a:schemeClr val="lt1"/>
          </a:solidFill>
          <a:ln cap="flat" cmpd="sng" w="9525">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rPr lang="en-US" sz="1500">
                <a:solidFill>
                  <a:schemeClr val="dk2"/>
                </a:solidFill>
              </a:rPr>
              <a:t>Targeted directly to LinkedIn professionals</a:t>
            </a:r>
            <a:endParaRPr sz="1500">
              <a:solidFill>
                <a:schemeClr val="dk2"/>
              </a:solidFill>
            </a:endParaRPr>
          </a:p>
        </p:txBody>
      </p:sp>
      <p:sp>
        <p:nvSpPr>
          <p:cNvPr id="677" name="Google Shape;677;p58"/>
          <p:cNvSpPr txBox="1"/>
          <p:nvPr>
            <p:ph type="title"/>
          </p:nvPr>
        </p:nvSpPr>
        <p:spPr>
          <a:xfrm>
            <a:off x="0" y="0"/>
            <a:ext cx="12192000" cy="1092000"/>
          </a:xfrm>
          <a:prstGeom prst="rect">
            <a:avLst/>
          </a:prstGeom>
          <a:solidFill>
            <a:srgbClr val="FFF2CC"/>
          </a:solidFill>
        </p:spPr>
        <p:txBody>
          <a:bodyPr anchorCtr="0" anchor="ctr" bIns="60925" lIns="121900" spcFirstLastPara="1" rIns="121900" wrap="square" tIns="60925">
            <a:noAutofit/>
          </a:bodyPr>
          <a:lstStyle/>
          <a:p>
            <a:pPr indent="0" lvl="0" marL="0" marR="0" rtl="0" algn="l">
              <a:lnSpc>
                <a:spcPct val="90000"/>
              </a:lnSpc>
              <a:spcBef>
                <a:spcPts val="0"/>
              </a:spcBef>
              <a:spcAft>
                <a:spcPts val="0"/>
              </a:spcAft>
              <a:buNone/>
            </a:pPr>
            <a:r>
              <a:rPr lang="en-US" sz="3000">
                <a:solidFill>
                  <a:srgbClr val="555555"/>
                </a:solidFill>
                <a:latin typeface="Arial"/>
                <a:ea typeface="Arial"/>
                <a:cs typeface="Arial"/>
                <a:sym typeface="Arial"/>
              </a:rPr>
              <a:t>Content that resonates with LinkedIn’s professional community</a:t>
            </a:r>
            <a:endParaRPr sz="3000">
              <a:solidFill>
                <a:srgbClr val="555555"/>
              </a:solidFill>
              <a:latin typeface="Arial"/>
              <a:ea typeface="Arial"/>
              <a:cs typeface="Arial"/>
              <a:sym typeface="Arial"/>
            </a:endParaRPr>
          </a:p>
        </p:txBody>
      </p:sp>
      <p:cxnSp>
        <p:nvCxnSpPr>
          <p:cNvPr id="678" name="Google Shape;678;p58"/>
          <p:cNvCxnSpPr>
            <a:stCxn id="673" idx="6"/>
          </p:cNvCxnSpPr>
          <p:nvPr/>
        </p:nvCxnSpPr>
        <p:spPr>
          <a:xfrm flipH="1" rot="10800000">
            <a:off x="7985050" y="2532900"/>
            <a:ext cx="641100" cy="367800"/>
          </a:xfrm>
          <a:prstGeom prst="straightConnector1">
            <a:avLst/>
          </a:prstGeom>
          <a:noFill/>
          <a:ln cap="flat" cmpd="sng" w="12700">
            <a:solidFill>
              <a:srgbClr val="FFCA07"/>
            </a:solidFill>
            <a:prstDash val="solid"/>
            <a:round/>
            <a:headEnd len="med" w="med" type="none"/>
            <a:tailEnd len="med" w="med" type="none"/>
          </a:ln>
        </p:spPr>
      </p:cxnSp>
      <p:cxnSp>
        <p:nvCxnSpPr>
          <p:cNvPr id="679" name="Google Shape;679;p58"/>
          <p:cNvCxnSpPr>
            <a:stCxn id="675" idx="6"/>
          </p:cNvCxnSpPr>
          <p:nvPr/>
        </p:nvCxnSpPr>
        <p:spPr>
          <a:xfrm flipH="1" rot="10800000">
            <a:off x="8249125" y="4055350"/>
            <a:ext cx="377100" cy="261300"/>
          </a:xfrm>
          <a:prstGeom prst="straightConnector1">
            <a:avLst/>
          </a:prstGeom>
          <a:noFill/>
          <a:ln cap="flat" cmpd="sng" w="12700">
            <a:solidFill>
              <a:srgbClr val="FFCA07"/>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4"/>
          <p:cNvSpPr txBox="1"/>
          <p:nvPr>
            <p:ph type="title"/>
          </p:nvPr>
        </p:nvSpPr>
        <p:spPr>
          <a:xfrm>
            <a:off x="538967" y="176762"/>
            <a:ext cx="10972800" cy="114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4000">
                <a:solidFill>
                  <a:srgbClr val="434343"/>
                </a:solidFill>
                <a:latin typeface="Arial"/>
                <a:ea typeface="Arial"/>
                <a:cs typeface="Arial"/>
                <a:sym typeface="Arial"/>
              </a:rPr>
              <a:t>Compass Pro Bono Value – Volunteers</a:t>
            </a:r>
            <a:endParaRPr sz="4000">
              <a:solidFill>
                <a:srgbClr val="434343"/>
              </a:solidFill>
              <a:latin typeface="Arial"/>
              <a:ea typeface="Arial"/>
              <a:cs typeface="Arial"/>
              <a:sym typeface="Arial"/>
            </a:endParaRPr>
          </a:p>
        </p:txBody>
      </p:sp>
      <p:pic>
        <p:nvPicPr>
          <p:cNvPr id="105" name="Google Shape;105;p14"/>
          <p:cNvPicPr preferRelativeResize="0"/>
          <p:nvPr/>
        </p:nvPicPr>
        <p:blipFill>
          <a:blip r:embed="rId3">
            <a:alphaModFix/>
          </a:blip>
          <a:stretch>
            <a:fillRect/>
          </a:stretch>
        </p:blipFill>
        <p:spPr>
          <a:xfrm>
            <a:off x="2803900" y="1816399"/>
            <a:ext cx="6584197" cy="4127101"/>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59"/>
          <p:cNvSpPr txBox="1"/>
          <p:nvPr>
            <p:ph type="title"/>
          </p:nvPr>
        </p:nvSpPr>
        <p:spPr>
          <a:xfrm>
            <a:off x="0" y="0"/>
            <a:ext cx="12192000" cy="1166700"/>
          </a:xfrm>
          <a:prstGeom prst="rect">
            <a:avLst/>
          </a:prstGeom>
          <a:solidFill>
            <a:srgbClr val="FFF2CC"/>
          </a:solidFill>
        </p:spPr>
        <p:txBody>
          <a:bodyPr anchorCtr="0" anchor="ctr" bIns="60925" lIns="121900" spcFirstLastPara="1" rIns="121900" wrap="square" tIns="60925">
            <a:noAutofit/>
          </a:bodyPr>
          <a:lstStyle/>
          <a:p>
            <a:pPr indent="0" lvl="0" marL="0" rtl="0" algn="ctr">
              <a:spcBef>
                <a:spcPts val="0"/>
              </a:spcBef>
              <a:spcAft>
                <a:spcPts val="0"/>
              </a:spcAft>
              <a:buSzPts val="990"/>
              <a:buNone/>
            </a:pPr>
            <a:r>
              <a:rPr lang="en-US" sz="3000">
                <a:solidFill>
                  <a:srgbClr val="555555"/>
                </a:solidFill>
                <a:latin typeface="Arial"/>
                <a:ea typeface="Arial"/>
                <a:cs typeface="Arial"/>
                <a:sym typeface="Arial"/>
              </a:rPr>
              <a:t>MothWorks and Steppenwolf Impact fail to optimize, leverage LinkedIn</a:t>
            </a:r>
            <a:endParaRPr sz="3000">
              <a:solidFill>
                <a:srgbClr val="555555"/>
              </a:solidFill>
              <a:latin typeface="Arial"/>
              <a:ea typeface="Arial"/>
              <a:cs typeface="Arial"/>
              <a:sym typeface="Arial"/>
            </a:endParaRPr>
          </a:p>
        </p:txBody>
      </p:sp>
      <p:sp>
        <p:nvSpPr>
          <p:cNvPr id="685" name="Google Shape;685;p59"/>
          <p:cNvSpPr txBox="1"/>
          <p:nvPr/>
        </p:nvSpPr>
        <p:spPr>
          <a:xfrm>
            <a:off x="6804425" y="1414875"/>
            <a:ext cx="4683000" cy="4730700"/>
          </a:xfrm>
          <a:prstGeom prst="rect">
            <a:avLst/>
          </a:prstGeom>
          <a:noFill/>
          <a:ln>
            <a:noFill/>
          </a:ln>
        </p:spPr>
        <p:txBody>
          <a:bodyPr anchorCtr="0" anchor="t" bIns="91425" lIns="91425" spcFirstLastPara="1" rIns="91425" wrap="square" tIns="91425">
            <a:noAutofit/>
          </a:bodyPr>
          <a:lstStyle/>
          <a:p>
            <a:pPr indent="-374650" lvl="0" marL="457200" rtl="0" algn="l">
              <a:spcBef>
                <a:spcPts val="0"/>
              </a:spcBef>
              <a:spcAft>
                <a:spcPts val="0"/>
              </a:spcAft>
              <a:buClr>
                <a:srgbClr val="555555"/>
              </a:buClr>
              <a:buSzPts val="2300"/>
              <a:buChar char="➔"/>
            </a:pPr>
            <a:r>
              <a:rPr lang="en-US" sz="2300">
                <a:solidFill>
                  <a:srgbClr val="555555"/>
                </a:solidFill>
              </a:rPr>
              <a:t>Headlines are the Parent Co’s, not specific to training service</a:t>
            </a:r>
            <a:endParaRPr sz="2300">
              <a:solidFill>
                <a:srgbClr val="555555"/>
              </a:solidFill>
            </a:endParaRPr>
          </a:p>
          <a:p>
            <a:pPr indent="0" lvl="0" marL="457200" rtl="0" algn="l">
              <a:spcBef>
                <a:spcPts val="0"/>
              </a:spcBef>
              <a:spcAft>
                <a:spcPts val="0"/>
              </a:spcAft>
              <a:buNone/>
            </a:pPr>
            <a:r>
              <a:t/>
            </a:r>
            <a:endParaRPr sz="2300">
              <a:solidFill>
                <a:srgbClr val="555555"/>
              </a:solidFill>
            </a:endParaRPr>
          </a:p>
          <a:p>
            <a:pPr indent="-374650" lvl="0" marL="457200" rtl="0" algn="l">
              <a:spcBef>
                <a:spcPts val="0"/>
              </a:spcBef>
              <a:spcAft>
                <a:spcPts val="0"/>
              </a:spcAft>
              <a:buClr>
                <a:srgbClr val="555555"/>
              </a:buClr>
              <a:buSzPts val="2300"/>
              <a:buChar char="➔"/>
            </a:pPr>
            <a:r>
              <a:rPr lang="en-US" sz="2300">
                <a:solidFill>
                  <a:srgbClr val="555555"/>
                </a:solidFill>
              </a:rPr>
              <a:t>Generic “About” section, do not highlight training, workshops</a:t>
            </a:r>
            <a:endParaRPr sz="2300">
              <a:solidFill>
                <a:srgbClr val="555555"/>
              </a:solidFill>
            </a:endParaRPr>
          </a:p>
          <a:p>
            <a:pPr indent="0" lvl="0" marL="457200" rtl="0" algn="l">
              <a:spcBef>
                <a:spcPts val="0"/>
              </a:spcBef>
              <a:spcAft>
                <a:spcPts val="0"/>
              </a:spcAft>
              <a:buNone/>
            </a:pPr>
            <a:r>
              <a:t/>
            </a:r>
            <a:endParaRPr sz="2300">
              <a:solidFill>
                <a:srgbClr val="555555"/>
              </a:solidFill>
            </a:endParaRPr>
          </a:p>
          <a:p>
            <a:pPr indent="-374650" lvl="0" marL="457200" rtl="0" algn="l">
              <a:spcBef>
                <a:spcPts val="0"/>
              </a:spcBef>
              <a:spcAft>
                <a:spcPts val="0"/>
              </a:spcAft>
              <a:buClr>
                <a:srgbClr val="555555"/>
              </a:buClr>
              <a:buSzPts val="2300"/>
              <a:buChar char="➔"/>
            </a:pPr>
            <a:r>
              <a:rPr lang="en-US" sz="2300">
                <a:solidFill>
                  <a:srgbClr val="555555"/>
                </a:solidFill>
              </a:rPr>
              <a:t>Indistinct Posts, no customization for a professional audience</a:t>
            </a:r>
            <a:endParaRPr sz="2300">
              <a:solidFill>
                <a:srgbClr val="555555"/>
              </a:solidFill>
            </a:endParaRPr>
          </a:p>
          <a:p>
            <a:pPr indent="0" lvl="0" marL="457200" rtl="0" algn="l">
              <a:spcBef>
                <a:spcPts val="0"/>
              </a:spcBef>
              <a:spcAft>
                <a:spcPts val="0"/>
              </a:spcAft>
              <a:buNone/>
            </a:pPr>
            <a:r>
              <a:t/>
            </a:r>
            <a:endParaRPr sz="2300">
              <a:solidFill>
                <a:srgbClr val="555555"/>
              </a:solidFill>
            </a:endParaRPr>
          </a:p>
          <a:p>
            <a:pPr indent="-374650" lvl="0" marL="457200" rtl="0" algn="l">
              <a:spcBef>
                <a:spcPts val="0"/>
              </a:spcBef>
              <a:spcAft>
                <a:spcPts val="0"/>
              </a:spcAft>
              <a:buClr>
                <a:srgbClr val="555555"/>
              </a:buClr>
              <a:buSzPts val="2300"/>
              <a:buChar char="➔"/>
            </a:pPr>
            <a:r>
              <a:rPr lang="en-US" sz="2300">
                <a:solidFill>
                  <a:srgbClr val="555555"/>
                </a:solidFill>
              </a:rPr>
              <a:t>Use Organic/</a:t>
            </a:r>
            <a:r>
              <a:rPr lang="en-US" sz="2300">
                <a:solidFill>
                  <a:srgbClr val="555555"/>
                </a:solidFill>
              </a:rPr>
              <a:t>Instinctive</a:t>
            </a:r>
            <a:r>
              <a:rPr lang="en-US" sz="2300">
                <a:solidFill>
                  <a:srgbClr val="555555"/>
                </a:solidFill>
              </a:rPr>
              <a:t> keywords rather than Intentional/Strategic </a:t>
            </a:r>
            <a:endParaRPr sz="2300">
              <a:solidFill>
                <a:srgbClr val="555555"/>
              </a:solidFill>
            </a:endParaRPr>
          </a:p>
        </p:txBody>
      </p:sp>
      <p:pic>
        <p:nvPicPr>
          <p:cNvPr id="686" name="Google Shape;686;p59" title="The Moth.jpeg"/>
          <p:cNvPicPr preferRelativeResize="0"/>
          <p:nvPr/>
        </p:nvPicPr>
        <p:blipFill rotWithShape="1">
          <a:blip r:embed="rId3">
            <a:alphaModFix/>
          </a:blip>
          <a:srcRect b="0" l="2486" r="0" t="2676"/>
          <a:stretch/>
        </p:blipFill>
        <p:spPr>
          <a:xfrm>
            <a:off x="535200" y="1332000"/>
            <a:ext cx="5157350" cy="2662701"/>
          </a:xfrm>
          <a:prstGeom prst="rect">
            <a:avLst/>
          </a:prstGeom>
          <a:noFill/>
          <a:ln>
            <a:noFill/>
          </a:ln>
          <a:effectLst>
            <a:outerShdw blurRad="76200" rotWithShape="0" algn="bl" dir="5400000" dist="25400">
              <a:srgbClr val="000000">
                <a:alpha val="50000"/>
              </a:srgbClr>
            </a:outerShdw>
          </a:effectLst>
        </p:spPr>
      </p:pic>
      <p:pic>
        <p:nvPicPr>
          <p:cNvPr id="687" name="Google Shape;687;p59" title="SteepenWolf.jpeg"/>
          <p:cNvPicPr preferRelativeResize="0"/>
          <p:nvPr/>
        </p:nvPicPr>
        <p:blipFill rotWithShape="1">
          <a:blip r:embed="rId4">
            <a:alphaModFix/>
          </a:blip>
          <a:srcRect b="0" l="4223" r="0" t="0"/>
          <a:stretch/>
        </p:blipFill>
        <p:spPr>
          <a:xfrm>
            <a:off x="554575" y="4148550"/>
            <a:ext cx="5157351" cy="2752326"/>
          </a:xfrm>
          <a:prstGeom prst="rect">
            <a:avLst/>
          </a:prstGeom>
          <a:noFill/>
          <a:ln>
            <a:noFill/>
          </a:ln>
          <a:effectLst>
            <a:outerShdw blurRad="76200" rotWithShape="0" algn="bl" dir="5400000" dist="25400">
              <a:srgbClr val="000000">
                <a:alpha val="50000"/>
              </a:srgbClr>
            </a:outerShdw>
          </a:effectLst>
        </p:spPr>
      </p:pic>
      <p:sp>
        <p:nvSpPr>
          <p:cNvPr id="688" name="Google Shape;688;p59">
            <a:hlinkClick/>
          </p:cNvPr>
          <p:cNvSpPr/>
          <p:nvPr/>
        </p:nvSpPr>
        <p:spPr>
          <a:xfrm>
            <a:off x="5082825" y="3565875"/>
            <a:ext cx="969300" cy="428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600"/>
              <a:t>Navigate</a:t>
            </a:r>
            <a:r>
              <a:rPr lang="en-US" sz="600"/>
              <a:t> to </a:t>
            </a:r>
            <a:r>
              <a:rPr lang="en-US" sz="600"/>
              <a:t>Appendix</a:t>
            </a:r>
            <a:endParaRPr sz="600"/>
          </a:p>
        </p:txBody>
      </p:sp>
      <p:sp>
        <p:nvSpPr>
          <p:cNvPr id="689" name="Google Shape;689;p59">
            <a:hlinkClick/>
          </p:cNvPr>
          <p:cNvSpPr/>
          <p:nvPr/>
        </p:nvSpPr>
        <p:spPr>
          <a:xfrm>
            <a:off x="5311550" y="6385275"/>
            <a:ext cx="969300" cy="515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600"/>
              <a:t>Navigate to Appendix</a:t>
            </a:r>
            <a:endParaRPr sz="600"/>
          </a:p>
        </p:txBody>
      </p:sp>
      <p:sp>
        <p:nvSpPr>
          <p:cNvPr id="690" name="Google Shape;690;p59"/>
          <p:cNvSpPr/>
          <p:nvPr/>
        </p:nvSpPr>
        <p:spPr>
          <a:xfrm>
            <a:off x="176400" y="2241325"/>
            <a:ext cx="6485400" cy="989100"/>
          </a:xfrm>
          <a:prstGeom prst="ellipse">
            <a:avLst/>
          </a:prstGeom>
          <a:noFill/>
          <a:ln cap="flat" cmpd="sng" w="25400">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p>
        </p:txBody>
      </p:sp>
      <p:sp>
        <p:nvSpPr>
          <p:cNvPr id="691" name="Google Shape;691;p59"/>
          <p:cNvSpPr/>
          <p:nvPr/>
        </p:nvSpPr>
        <p:spPr>
          <a:xfrm>
            <a:off x="176400" y="5289325"/>
            <a:ext cx="6485400" cy="989100"/>
          </a:xfrm>
          <a:prstGeom prst="ellipse">
            <a:avLst/>
          </a:prstGeom>
          <a:noFill/>
          <a:ln cap="flat" cmpd="sng" w="25400">
            <a:solidFill>
              <a:srgbClr val="FFCA0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60"/>
          <p:cNvSpPr txBox="1"/>
          <p:nvPr>
            <p:ph idx="1" type="body"/>
          </p:nvPr>
        </p:nvSpPr>
        <p:spPr>
          <a:xfrm>
            <a:off x="8006550" y="1915775"/>
            <a:ext cx="3254100" cy="3174900"/>
          </a:xfrm>
          <a:prstGeom prst="rect">
            <a:avLst/>
          </a:prstGeom>
          <a:ln cap="flat" cmpd="sng" w="9525">
            <a:solidFill>
              <a:srgbClr val="999999"/>
            </a:solidFill>
            <a:prstDash val="solid"/>
            <a:round/>
            <a:headEnd len="sm" w="sm" type="none"/>
            <a:tailEnd len="sm" w="sm" type="none"/>
          </a:ln>
          <a:effectLst>
            <a:outerShdw blurRad="76200" rotWithShape="0" algn="bl" dir="5400000" dist="25400">
              <a:srgbClr val="000000">
                <a:alpha val="50000"/>
              </a:srgbClr>
            </a:outerShdw>
          </a:effectLst>
        </p:spPr>
        <p:txBody>
          <a:bodyPr anchorCtr="0" anchor="t" bIns="60925" lIns="121900" spcFirstLastPara="1" rIns="121900" wrap="square" tIns="60925">
            <a:noAutofit/>
          </a:bodyPr>
          <a:lstStyle/>
          <a:p>
            <a:pPr indent="0" lvl="0" marL="0" rtl="0" algn="l">
              <a:spcBef>
                <a:spcPts val="500"/>
              </a:spcBef>
              <a:spcAft>
                <a:spcPts val="0"/>
              </a:spcAft>
              <a:buNone/>
            </a:pPr>
            <a:r>
              <a:t/>
            </a:r>
            <a:endParaRPr sz="1900">
              <a:solidFill>
                <a:srgbClr val="555555"/>
              </a:solidFill>
            </a:endParaRPr>
          </a:p>
        </p:txBody>
      </p:sp>
      <p:sp>
        <p:nvSpPr>
          <p:cNvPr id="697" name="Google Shape;697;p60"/>
          <p:cNvSpPr txBox="1"/>
          <p:nvPr>
            <p:ph idx="1" type="body"/>
          </p:nvPr>
        </p:nvSpPr>
        <p:spPr>
          <a:xfrm>
            <a:off x="4433525" y="1889125"/>
            <a:ext cx="3254100" cy="3174900"/>
          </a:xfrm>
          <a:prstGeom prst="rect">
            <a:avLst/>
          </a:prstGeom>
          <a:ln cap="flat" cmpd="sng" w="9525">
            <a:solidFill>
              <a:srgbClr val="999999"/>
            </a:solidFill>
            <a:prstDash val="solid"/>
            <a:round/>
            <a:headEnd len="sm" w="sm" type="none"/>
            <a:tailEnd len="sm" w="sm" type="none"/>
          </a:ln>
          <a:effectLst>
            <a:outerShdw blurRad="76200" rotWithShape="0" algn="bl" dir="5400000" dist="25400">
              <a:srgbClr val="000000">
                <a:alpha val="50000"/>
              </a:srgbClr>
            </a:outerShdw>
          </a:effectLst>
        </p:spPr>
        <p:txBody>
          <a:bodyPr anchorCtr="0" anchor="t" bIns="60925" lIns="121900" spcFirstLastPara="1" rIns="121900" wrap="square" tIns="60925">
            <a:noAutofit/>
          </a:bodyPr>
          <a:lstStyle/>
          <a:p>
            <a:pPr indent="0" lvl="0" marL="0" rtl="0" algn="l">
              <a:spcBef>
                <a:spcPts val="500"/>
              </a:spcBef>
              <a:spcAft>
                <a:spcPts val="0"/>
              </a:spcAft>
              <a:buNone/>
            </a:pPr>
            <a:r>
              <a:t/>
            </a:r>
            <a:endParaRPr sz="1900">
              <a:solidFill>
                <a:srgbClr val="555555"/>
              </a:solidFill>
            </a:endParaRPr>
          </a:p>
        </p:txBody>
      </p:sp>
      <p:sp>
        <p:nvSpPr>
          <p:cNvPr id="698" name="Google Shape;698;p60"/>
          <p:cNvSpPr txBox="1"/>
          <p:nvPr>
            <p:ph type="title"/>
          </p:nvPr>
        </p:nvSpPr>
        <p:spPr>
          <a:xfrm>
            <a:off x="-8" y="12"/>
            <a:ext cx="10972800" cy="1143300"/>
          </a:xfrm>
          <a:prstGeom prst="rect">
            <a:avLst/>
          </a:prstGeom>
        </p:spPr>
        <p:txBody>
          <a:bodyPr anchorCtr="0" anchor="ctr" bIns="60925" lIns="121900" spcFirstLastPara="1" rIns="121900" wrap="square" tIns="60925">
            <a:noAutofit/>
          </a:bodyPr>
          <a:lstStyle/>
          <a:p>
            <a:pPr indent="0" lvl="0" marL="0" marR="0" rtl="0" algn="l">
              <a:lnSpc>
                <a:spcPct val="90000"/>
              </a:lnSpc>
              <a:spcBef>
                <a:spcPts val="0"/>
              </a:spcBef>
              <a:spcAft>
                <a:spcPts val="0"/>
              </a:spcAft>
              <a:buNone/>
            </a:pPr>
            <a:r>
              <a:rPr lang="en-US" sz="4000">
                <a:solidFill>
                  <a:srgbClr val="555555"/>
                </a:solidFill>
                <a:latin typeface="Arial"/>
                <a:ea typeface="Arial"/>
                <a:cs typeface="Arial"/>
                <a:sym typeface="Arial"/>
              </a:rPr>
              <a:t>StoryBuilds LinkedIn Implementation Plan</a:t>
            </a:r>
            <a:endParaRPr sz="4000">
              <a:solidFill>
                <a:srgbClr val="555555"/>
              </a:solidFill>
              <a:latin typeface="Arial"/>
              <a:ea typeface="Arial"/>
              <a:cs typeface="Arial"/>
              <a:sym typeface="Arial"/>
            </a:endParaRPr>
          </a:p>
        </p:txBody>
      </p:sp>
      <p:sp>
        <p:nvSpPr>
          <p:cNvPr id="699" name="Google Shape;699;p60"/>
          <p:cNvSpPr txBox="1"/>
          <p:nvPr>
            <p:ph idx="1" type="body"/>
          </p:nvPr>
        </p:nvSpPr>
        <p:spPr>
          <a:xfrm>
            <a:off x="860500" y="1752600"/>
            <a:ext cx="3254100" cy="3311400"/>
          </a:xfrm>
          <a:prstGeom prst="rect">
            <a:avLst/>
          </a:prstGeom>
          <a:ln cap="flat" cmpd="sng" w="9525">
            <a:solidFill>
              <a:srgbClr val="999999"/>
            </a:solidFill>
            <a:prstDash val="solid"/>
            <a:round/>
            <a:headEnd len="sm" w="sm" type="none"/>
            <a:tailEnd len="sm" w="sm" type="none"/>
          </a:ln>
          <a:effectLst>
            <a:outerShdw blurRad="76200" rotWithShape="0" algn="bl" dir="5400000" dist="25400">
              <a:srgbClr val="000000">
                <a:alpha val="50000"/>
              </a:srgbClr>
            </a:outerShdw>
          </a:effectLst>
        </p:spPr>
        <p:txBody>
          <a:bodyPr anchorCtr="0" anchor="t" bIns="60925" lIns="121900" spcFirstLastPara="1" rIns="121900" wrap="square" tIns="60925">
            <a:noAutofit/>
          </a:bodyPr>
          <a:lstStyle/>
          <a:p>
            <a:pPr indent="0" lvl="0" marL="0" rtl="0" algn="l">
              <a:spcBef>
                <a:spcPts val="500"/>
              </a:spcBef>
              <a:spcAft>
                <a:spcPts val="0"/>
              </a:spcAft>
              <a:buNone/>
            </a:pPr>
            <a:r>
              <a:t/>
            </a:r>
            <a:endParaRPr sz="1900">
              <a:solidFill>
                <a:srgbClr val="555555"/>
              </a:solidFill>
            </a:endParaRPr>
          </a:p>
        </p:txBody>
      </p:sp>
      <p:sp>
        <p:nvSpPr>
          <p:cNvPr id="700" name="Google Shape;700;p60"/>
          <p:cNvSpPr/>
          <p:nvPr/>
        </p:nvSpPr>
        <p:spPr>
          <a:xfrm>
            <a:off x="7689701" y="1516959"/>
            <a:ext cx="4065019" cy="905358"/>
          </a:xfrm>
          <a:prstGeom prst="chevron">
            <a:avLst>
              <a:gd fmla="val 50000" name="adj"/>
            </a:avLst>
          </a:prstGeom>
          <a:solidFill>
            <a:srgbClr val="FFF2CC"/>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rgbClr val="555555"/>
                </a:solidFill>
              </a:rPr>
              <a:t>Long-term</a:t>
            </a:r>
            <a:endParaRPr sz="1900">
              <a:solidFill>
                <a:srgbClr val="555555"/>
              </a:solidFill>
            </a:endParaRPr>
          </a:p>
        </p:txBody>
      </p:sp>
      <p:sp>
        <p:nvSpPr>
          <p:cNvPr id="701" name="Google Shape;701;p60"/>
          <p:cNvSpPr txBox="1"/>
          <p:nvPr/>
        </p:nvSpPr>
        <p:spPr>
          <a:xfrm>
            <a:off x="8006551" y="2690750"/>
            <a:ext cx="3254100" cy="3539700"/>
          </a:xfrm>
          <a:prstGeom prst="rect">
            <a:avLst/>
          </a:prstGeom>
          <a:noFill/>
          <a:ln>
            <a:noFill/>
          </a:ln>
        </p:spPr>
        <p:txBody>
          <a:bodyPr anchorCtr="0" anchor="t" bIns="121900" lIns="121900" spcFirstLastPara="1" rIns="121900" wrap="square" tIns="121900">
            <a:noAutofit/>
          </a:bodyPr>
          <a:lstStyle/>
          <a:p>
            <a:pPr indent="-406400" lvl="0" marL="609600" rtl="0" algn="l">
              <a:lnSpc>
                <a:spcPct val="115000"/>
              </a:lnSpc>
              <a:spcBef>
                <a:spcPts val="0"/>
              </a:spcBef>
              <a:spcAft>
                <a:spcPts val="0"/>
              </a:spcAft>
              <a:buClr>
                <a:srgbClr val="555555"/>
              </a:buClr>
              <a:buSzPts val="1600"/>
              <a:buChar char="●"/>
            </a:pPr>
            <a:r>
              <a:rPr lang="en-US" sz="1600">
                <a:solidFill>
                  <a:srgbClr val="555555"/>
                </a:solidFill>
              </a:rPr>
              <a:t>Assess and refine the existing strategy</a:t>
            </a:r>
            <a:endParaRPr sz="1600">
              <a:solidFill>
                <a:srgbClr val="555555"/>
              </a:solidFill>
            </a:endParaRPr>
          </a:p>
          <a:p>
            <a:pPr indent="-406400" lvl="0" marL="609600" rtl="0" algn="l">
              <a:lnSpc>
                <a:spcPct val="150000"/>
              </a:lnSpc>
              <a:spcBef>
                <a:spcPts val="0"/>
              </a:spcBef>
              <a:spcAft>
                <a:spcPts val="0"/>
              </a:spcAft>
              <a:buClr>
                <a:srgbClr val="555555"/>
              </a:buClr>
              <a:buSzPts val="1600"/>
              <a:buChar char="●"/>
            </a:pPr>
            <a:r>
              <a:rPr lang="en-US" sz="1600">
                <a:solidFill>
                  <a:srgbClr val="555555"/>
                </a:solidFill>
              </a:rPr>
              <a:t>Organize promotional events</a:t>
            </a:r>
            <a:endParaRPr sz="1600">
              <a:solidFill>
                <a:srgbClr val="555555"/>
              </a:solidFill>
            </a:endParaRPr>
          </a:p>
          <a:p>
            <a:pPr indent="-406400" lvl="0" marL="609600" rtl="0" algn="l">
              <a:lnSpc>
                <a:spcPct val="150000"/>
              </a:lnSpc>
              <a:spcBef>
                <a:spcPts val="0"/>
              </a:spcBef>
              <a:spcAft>
                <a:spcPts val="0"/>
              </a:spcAft>
              <a:buClr>
                <a:srgbClr val="555555"/>
              </a:buClr>
              <a:buSzPts val="1600"/>
              <a:buChar char="●"/>
            </a:pPr>
            <a:r>
              <a:rPr lang="en-US" sz="1600">
                <a:solidFill>
                  <a:srgbClr val="555555"/>
                </a:solidFill>
              </a:rPr>
              <a:t>Leverage </a:t>
            </a:r>
            <a:r>
              <a:rPr lang="en-US" sz="1600">
                <a:solidFill>
                  <a:srgbClr val="555555"/>
                </a:solidFill>
              </a:rPr>
              <a:t>Linkedin Ads</a:t>
            </a:r>
            <a:endParaRPr sz="1600">
              <a:solidFill>
                <a:srgbClr val="555555"/>
              </a:solidFill>
            </a:endParaRPr>
          </a:p>
          <a:p>
            <a:pPr indent="-406400" lvl="0" marL="609600" rtl="0" algn="l">
              <a:lnSpc>
                <a:spcPct val="150000"/>
              </a:lnSpc>
              <a:spcBef>
                <a:spcPts val="0"/>
              </a:spcBef>
              <a:spcAft>
                <a:spcPts val="0"/>
              </a:spcAft>
              <a:buClr>
                <a:srgbClr val="555555"/>
              </a:buClr>
              <a:buSzPts val="1600"/>
              <a:buChar char="●"/>
            </a:pPr>
            <a:r>
              <a:rPr lang="en-US" sz="1600">
                <a:solidFill>
                  <a:srgbClr val="555555"/>
                </a:solidFill>
              </a:rPr>
              <a:t>Strategic Collaboration</a:t>
            </a:r>
            <a:endParaRPr sz="1600">
              <a:solidFill>
                <a:srgbClr val="555555"/>
              </a:solidFill>
            </a:endParaRPr>
          </a:p>
        </p:txBody>
      </p:sp>
      <p:grpSp>
        <p:nvGrpSpPr>
          <p:cNvPr id="702" name="Google Shape;702;p60"/>
          <p:cNvGrpSpPr/>
          <p:nvPr/>
        </p:nvGrpSpPr>
        <p:grpSpPr>
          <a:xfrm>
            <a:off x="642067" y="1517268"/>
            <a:ext cx="4344598" cy="4713336"/>
            <a:chOff x="0" y="1189989"/>
            <a:chExt cx="3546900" cy="3482846"/>
          </a:xfrm>
        </p:grpSpPr>
        <p:sp>
          <p:nvSpPr>
            <p:cNvPr id="703" name="Google Shape;703;p60"/>
            <p:cNvSpPr/>
            <p:nvPr/>
          </p:nvSpPr>
          <p:spPr>
            <a:xfrm>
              <a:off x="0" y="1189989"/>
              <a:ext cx="3546900" cy="669000"/>
            </a:xfrm>
            <a:prstGeom prst="homePlate">
              <a:avLst>
                <a:gd fmla="val 50000" name="adj"/>
              </a:avLst>
            </a:prstGeom>
            <a:solidFill>
              <a:srgbClr val="BF9000"/>
            </a:solidFill>
            <a:ln cap="flat" cmpd="sng" w="9525">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rgbClr val="555555"/>
                  </a:solidFill>
                </a:rPr>
                <a:t>First Priority</a:t>
              </a:r>
              <a:endParaRPr sz="1900">
                <a:solidFill>
                  <a:srgbClr val="555555"/>
                </a:solidFill>
              </a:endParaRPr>
            </a:p>
            <a:p>
              <a:pPr indent="0" lvl="0" marL="0" rtl="0" algn="ctr">
                <a:spcBef>
                  <a:spcPts val="0"/>
                </a:spcBef>
                <a:spcAft>
                  <a:spcPts val="0"/>
                </a:spcAft>
                <a:buNone/>
              </a:pPr>
              <a:r>
                <a:rPr lang="en-US" sz="1900">
                  <a:solidFill>
                    <a:srgbClr val="555555"/>
                  </a:solidFill>
                </a:rPr>
                <a:t>(now)</a:t>
              </a:r>
              <a:endParaRPr sz="1900">
                <a:solidFill>
                  <a:srgbClr val="555555"/>
                </a:solidFill>
              </a:endParaRPr>
            </a:p>
          </p:txBody>
        </p:sp>
        <p:sp>
          <p:nvSpPr>
            <p:cNvPr id="704" name="Google Shape;704;p60"/>
            <p:cNvSpPr txBox="1"/>
            <p:nvPr/>
          </p:nvSpPr>
          <p:spPr>
            <a:xfrm>
              <a:off x="169334" y="2057136"/>
              <a:ext cx="2722200" cy="2615700"/>
            </a:xfrm>
            <a:prstGeom prst="rect">
              <a:avLst/>
            </a:prstGeom>
            <a:noFill/>
            <a:ln cap="flat" cmpd="sng" w="9525">
              <a:solidFill>
                <a:schemeClr val="lt1"/>
              </a:solidFill>
              <a:prstDash val="solid"/>
              <a:round/>
              <a:headEnd len="sm" w="sm" type="none"/>
              <a:tailEnd len="sm" w="sm" type="none"/>
            </a:ln>
          </p:spPr>
          <p:txBody>
            <a:bodyPr anchorCtr="0" anchor="t" bIns="121900" lIns="121900" spcFirstLastPara="1" rIns="121900" wrap="square" tIns="121900">
              <a:noAutofit/>
            </a:bodyPr>
            <a:lstStyle/>
            <a:p>
              <a:pPr indent="-406400" lvl="0" marL="609600" rtl="0" algn="l">
                <a:lnSpc>
                  <a:spcPct val="150000"/>
                </a:lnSpc>
                <a:spcBef>
                  <a:spcPts val="0"/>
                </a:spcBef>
                <a:spcAft>
                  <a:spcPts val="0"/>
                </a:spcAft>
                <a:buClr>
                  <a:srgbClr val="555555"/>
                </a:buClr>
                <a:buSzPts val="1600"/>
                <a:buChar char="●"/>
              </a:pPr>
              <a:r>
                <a:rPr lang="en-US" sz="1600">
                  <a:solidFill>
                    <a:srgbClr val="555555"/>
                  </a:solidFill>
                </a:rPr>
                <a:t>Optimize Linkedin Page</a:t>
              </a:r>
              <a:endParaRPr sz="1600">
                <a:solidFill>
                  <a:srgbClr val="555555"/>
                </a:solidFill>
              </a:endParaRPr>
            </a:p>
            <a:p>
              <a:pPr indent="-406400" lvl="0" marL="609600" rtl="0" algn="l">
                <a:lnSpc>
                  <a:spcPct val="150000"/>
                </a:lnSpc>
                <a:spcBef>
                  <a:spcPts val="0"/>
                </a:spcBef>
                <a:spcAft>
                  <a:spcPts val="0"/>
                </a:spcAft>
                <a:buClr>
                  <a:srgbClr val="555555"/>
                </a:buClr>
                <a:buSzPts val="1600"/>
                <a:buChar char="●"/>
              </a:pPr>
              <a:r>
                <a:rPr lang="en-US" sz="1600">
                  <a:solidFill>
                    <a:srgbClr val="555555"/>
                  </a:solidFill>
                </a:rPr>
                <a:t>Create Posting Calendar</a:t>
              </a:r>
              <a:endParaRPr sz="1600">
                <a:solidFill>
                  <a:srgbClr val="555555"/>
                </a:solidFill>
              </a:endParaRPr>
            </a:p>
            <a:p>
              <a:pPr indent="-406400" lvl="0" marL="609600" rtl="0" algn="l">
                <a:lnSpc>
                  <a:spcPct val="150000"/>
                </a:lnSpc>
                <a:spcBef>
                  <a:spcPts val="0"/>
                </a:spcBef>
                <a:spcAft>
                  <a:spcPts val="0"/>
                </a:spcAft>
                <a:buClr>
                  <a:srgbClr val="555555"/>
                </a:buClr>
                <a:buSzPts val="1600"/>
                <a:buChar char="●"/>
              </a:pPr>
              <a:r>
                <a:rPr lang="en-US" sz="1600">
                  <a:solidFill>
                    <a:srgbClr val="555555"/>
                  </a:solidFill>
                </a:rPr>
                <a:t>Develop a content plan </a:t>
              </a:r>
              <a:r>
                <a:rPr lang="en-US" sz="1600">
                  <a:solidFill>
                    <a:srgbClr val="555555"/>
                  </a:solidFill>
                </a:rPr>
                <a:t>(Assemble and produce content)</a:t>
              </a:r>
              <a:endParaRPr sz="1600">
                <a:solidFill>
                  <a:srgbClr val="555555"/>
                </a:solidFill>
              </a:endParaRPr>
            </a:p>
            <a:p>
              <a:pPr indent="-406400" lvl="0" marL="609600" rtl="0" algn="l">
                <a:lnSpc>
                  <a:spcPct val="150000"/>
                </a:lnSpc>
                <a:spcBef>
                  <a:spcPts val="0"/>
                </a:spcBef>
                <a:spcAft>
                  <a:spcPts val="0"/>
                </a:spcAft>
                <a:buClr>
                  <a:srgbClr val="555555"/>
                </a:buClr>
                <a:buSzPts val="1600"/>
                <a:buChar char="●"/>
              </a:pPr>
              <a:r>
                <a:rPr lang="en-US" sz="1600">
                  <a:solidFill>
                    <a:srgbClr val="555555"/>
                  </a:solidFill>
                </a:rPr>
                <a:t>Start Posting</a:t>
              </a:r>
              <a:endParaRPr sz="1600">
                <a:solidFill>
                  <a:srgbClr val="555555"/>
                </a:solidFill>
              </a:endParaRPr>
            </a:p>
          </p:txBody>
        </p:sp>
      </p:grpSp>
      <p:sp>
        <p:nvSpPr>
          <p:cNvPr id="705" name="Google Shape;705;p60"/>
          <p:cNvSpPr/>
          <p:nvPr/>
        </p:nvSpPr>
        <p:spPr>
          <a:xfrm>
            <a:off x="4114513" y="1516959"/>
            <a:ext cx="4065019" cy="905358"/>
          </a:xfrm>
          <a:prstGeom prst="chevron">
            <a:avLst>
              <a:gd fmla="val 50000" name="adj"/>
            </a:avLst>
          </a:prstGeom>
          <a:solidFill>
            <a:srgbClr val="F1C232"/>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rgbClr val="555555"/>
                </a:solidFill>
              </a:rPr>
              <a:t>Short-term</a:t>
            </a:r>
            <a:endParaRPr sz="1900">
              <a:solidFill>
                <a:srgbClr val="555555"/>
              </a:solidFill>
            </a:endParaRPr>
          </a:p>
          <a:p>
            <a:pPr indent="0" lvl="0" marL="0" rtl="0" algn="ctr">
              <a:spcBef>
                <a:spcPts val="0"/>
              </a:spcBef>
              <a:spcAft>
                <a:spcPts val="0"/>
              </a:spcAft>
              <a:buNone/>
            </a:pPr>
            <a:r>
              <a:rPr lang="en-US" sz="1900">
                <a:solidFill>
                  <a:srgbClr val="555555"/>
                </a:solidFill>
              </a:rPr>
              <a:t>(in 3-6 month time)</a:t>
            </a:r>
            <a:endParaRPr sz="1900">
              <a:solidFill>
                <a:srgbClr val="555555"/>
              </a:solidFill>
            </a:endParaRPr>
          </a:p>
        </p:txBody>
      </p:sp>
      <p:sp>
        <p:nvSpPr>
          <p:cNvPr id="706" name="Google Shape;706;p60"/>
          <p:cNvSpPr txBox="1"/>
          <p:nvPr/>
        </p:nvSpPr>
        <p:spPr>
          <a:xfrm>
            <a:off x="4514576" y="2690743"/>
            <a:ext cx="3514237" cy="3539827"/>
          </a:xfrm>
          <a:prstGeom prst="rect">
            <a:avLst/>
          </a:prstGeom>
          <a:noFill/>
          <a:ln cap="flat" cmpd="sng" w="9525">
            <a:solidFill>
              <a:schemeClr val="lt1"/>
            </a:solidFill>
            <a:prstDash val="solid"/>
            <a:round/>
            <a:headEnd len="sm" w="sm" type="none"/>
            <a:tailEnd len="sm" w="sm" type="none"/>
          </a:ln>
        </p:spPr>
        <p:txBody>
          <a:bodyPr anchorCtr="0" anchor="t" bIns="121900" lIns="121900" spcFirstLastPara="1" rIns="121900" wrap="square" tIns="121900">
            <a:noAutofit/>
          </a:bodyPr>
          <a:lstStyle/>
          <a:p>
            <a:pPr indent="-406400" lvl="0" marL="609600" rtl="0" algn="l">
              <a:lnSpc>
                <a:spcPct val="150000"/>
              </a:lnSpc>
              <a:spcBef>
                <a:spcPts val="0"/>
              </a:spcBef>
              <a:spcAft>
                <a:spcPts val="0"/>
              </a:spcAft>
              <a:buClr>
                <a:srgbClr val="555555"/>
              </a:buClr>
              <a:buSzPts val="1600"/>
              <a:buChar char="●"/>
            </a:pPr>
            <a:r>
              <a:rPr lang="en-US" sz="1600">
                <a:solidFill>
                  <a:srgbClr val="555555"/>
                </a:solidFill>
              </a:rPr>
              <a:t>Build network and visibility</a:t>
            </a:r>
            <a:endParaRPr sz="1600">
              <a:solidFill>
                <a:srgbClr val="555555"/>
              </a:solidFill>
            </a:endParaRPr>
          </a:p>
          <a:p>
            <a:pPr indent="-406400" lvl="0" marL="609600" rtl="0" algn="l">
              <a:lnSpc>
                <a:spcPct val="150000"/>
              </a:lnSpc>
              <a:spcBef>
                <a:spcPts val="0"/>
              </a:spcBef>
              <a:spcAft>
                <a:spcPts val="0"/>
              </a:spcAft>
              <a:buClr>
                <a:srgbClr val="555555"/>
              </a:buClr>
              <a:buSzPts val="1600"/>
              <a:buChar char="●"/>
            </a:pPr>
            <a:r>
              <a:rPr lang="en-US" sz="1600">
                <a:solidFill>
                  <a:srgbClr val="555555"/>
                </a:solidFill>
              </a:rPr>
              <a:t>Encourage </a:t>
            </a:r>
            <a:r>
              <a:rPr lang="en-US" sz="1600">
                <a:solidFill>
                  <a:srgbClr val="555555"/>
                </a:solidFill>
              </a:rPr>
              <a:t>Community Engagement</a:t>
            </a:r>
            <a:endParaRPr sz="1600">
              <a:solidFill>
                <a:srgbClr val="555555"/>
              </a:solidFill>
            </a:endParaRPr>
          </a:p>
          <a:p>
            <a:pPr indent="-406400" lvl="0" marL="609600" rtl="0" algn="l">
              <a:lnSpc>
                <a:spcPct val="150000"/>
              </a:lnSpc>
              <a:spcBef>
                <a:spcPts val="0"/>
              </a:spcBef>
              <a:spcAft>
                <a:spcPts val="0"/>
              </a:spcAft>
              <a:buClr>
                <a:srgbClr val="555555"/>
              </a:buClr>
              <a:buSzPts val="1600"/>
              <a:buChar char="●"/>
            </a:pPr>
            <a:r>
              <a:rPr lang="en-US" sz="1600">
                <a:solidFill>
                  <a:srgbClr val="555555"/>
                </a:solidFill>
              </a:rPr>
              <a:t>Offer </a:t>
            </a:r>
            <a:r>
              <a:rPr lang="en-US" sz="1600">
                <a:solidFill>
                  <a:srgbClr val="555555"/>
                </a:solidFill>
              </a:rPr>
              <a:t>Social Proof</a:t>
            </a:r>
            <a:endParaRPr sz="1600">
              <a:solidFill>
                <a:srgbClr val="555555"/>
              </a:solidFill>
            </a:endParaRPr>
          </a:p>
        </p:txBody>
      </p:sp>
      <p:sp>
        <p:nvSpPr>
          <p:cNvPr id="707" name="Google Shape;707;p60">
            <a:hlinkClick/>
          </p:cNvPr>
          <p:cNvSpPr/>
          <p:nvPr/>
        </p:nvSpPr>
        <p:spPr>
          <a:xfrm>
            <a:off x="10188225" y="4742750"/>
            <a:ext cx="1439400" cy="55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600"/>
              <a:t>Navigate to Appendix for Short and </a:t>
            </a:r>
            <a:r>
              <a:rPr lang="en-US" sz="600"/>
              <a:t>Long Term</a:t>
            </a:r>
            <a:r>
              <a:rPr lang="en-US" sz="600"/>
              <a:t> details</a:t>
            </a:r>
            <a:endParaRPr sz="6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61"/>
          <p:cNvSpPr txBox="1"/>
          <p:nvPr>
            <p:ph type="title"/>
          </p:nvPr>
        </p:nvSpPr>
        <p:spPr>
          <a:xfrm>
            <a:off x="4349750" y="305325"/>
            <a:ext cx="7003800" cy="891900"/>
          </a:xfrm>
          <a:prstGeom prst="rect">
            <a:avLst/>
          </a:prstGeom>
          <a:solidFill>
            <a:srgbClr val="FFF2CC"/>
          </a:solidFill>
        </p:spPr>
        <p:txBody>
          <a:bodyPr anchorCtr="0" anchor="ctr" bIns="60925" lIns="121900" spcFirstLastPara="1" rIns="121900" wrap="square" tIns="60925">
            <a:noAutofit/>
          </a:bodyPr>
          <a:lstStyle/>
          <a:p>
            <a:pPr indent="457200" lvl="0" marL="457200" rtl="0" algn="l">
              <a:spcBef>
                <a:spcPts val="0"/>
              </a:spcBef>
              <a:spcAft>
                <a:spcPts val="0"/>
              </a:spcAft>
              <a:buClr>
                <a:schemeClr val="dk1"/>
              </a:buClr>
              <a:buSzPts val="1500"/>
              <a:buFont typeface="Arial"/>
              <a:buNone/>
            </a:pPr>
            <a:r>
              <a:rPr lang="en-US" sz="4000">
                <a:solidFill>
                  <a:srgbClr val="434343"/>
                </a:solidFill>
                <a:latin typeface="Arial"/>
                <a:ea typeface="Arial"/>
                <a:cs typeface="Arial"/>
                <a:sym typeface="Arial"/>
              </a:rPr>
              <a:t>Details </a:t>
            </a:r>
            <a:endParaRPr sz="4000">
              <a:latin typeface="Arial"/>
              <a:ea typeface="Arial"/>
              <a:cs typeface="Arial"/>
              <a:sym typeface="Arial"/>
            </a:endParaRPr>
          </a:p>
        </p:txBody>
      </p:sp>
      <p:sp>
        <p:nvSpPr>
          <p:cNvPr id="713" name="Google Shape;713;p61"/>
          <p:cNvSpPr txBox="1"/>
          <p:nvPr>
            <p:ph idx="1" type="body"/>
          </p:nvPr>
        </p:nvSpPr>
        <p:spPr>
          <a:xfrm>
            <a:off x="3476450" y="1365300"/>
            <a:ext cx="7877100" cy="3746400"/>
          </a:xfrm>
          <a:prstGeom prst="rect">
            <a:avLst/>
          </a:prstGeom>
        </p:spPr>
        <p:txBody>
          <a:bodyPr anchorCtr="0" anchor="t" bIns="60925" lIns="121900" spcFirstLastPara="1" rIns="121900" wrap="square" tIns="60925">
            <a:noAutofit/>
          </a:bodyPr>
          <a:lstStyle/>
          <a:p>
            <a:pPr indent="0" lvl="0" marL="0" rtl="0" algn="l">
              <a:lnSpc>
                <a:spcPct val="100000"/>
              </a:lnSpc>
              <a:spcBef>
                <a:spcPts val="0"/>
              </a:spcBef>
              <a:spcAft>
                <a:spcPts val="0"/>
              </a:spcAft>
              <a:buNone/>
            </a:pPr>
            <a:r>
              <a:rPr b="0" lang="en-US" sz="1600">
                <a:solidFill>
                  <a:srgbClr val="434343"/>
                </a:solidFill>
              </a:rPr>
              <a:t>Optimize Linkedin Page:</a:t>
            </a:r>
            <a:endParaRPr b="0" sz="1600">
              <a:solidFill>
                <a:srgbClr val="434343"/>
              </a:solidFill>
            </a:endParaRPr>
          </a:p>
          <a:p>
            <a:pPr indent="-406400" lvl="0" marL="609600" rtl="0" algn="l">
              <a:lnSpc>
                <a:spcPct val="100000"/>
              </a:lnSpc>
              <a:spcBef>
                <a:spcPts val="1000"/>
              </a:spcBef>
              <a:spcAft>
                <a:spcPts val="0"/>
              </a:spcAft>
              <a:buClr>
                <a:srgbClr val="434343"/>
              </a:buClr>
              <a:buSzPts val="1600"/>
              <a:buChar char="➔"/>
            </a:pPr>
            <a:r>
              <a:rPr b="0" lang="en-US" sz="1600">
                <a:solidFill>
                  <a:srgbClr val="434343"/>
                </a:solidFill>
              </a:rPr>
              <a:t>Compelling Tagline</a:t>
            </a:r>
            <a:endParaRPr b="0" sz="1600">
              <a:solidFill>
                <a:srgbClr val="434343"/>
              </a:solidFill>
            </a:endParaRPr>
          </a:p>
          <a:p>
            <a:pPr indent="-406400" lvl="0" marL="609600" rtl="0" algn="l">
              <a:lnSpc>
                <a:spcPct val="100000"/>
              </a:lnSpc>
              <a:spcBef>
                <a:spcPts val="1000"/>
              </a:spcBef>
              <a:spcAft>
                <a:spcPts val="0"/>
              </a:spcAft>
              <a:buClr>
                <a:srgbClr val="434343"/>
              </a:buClr>
              <a:buSzPts val="1600"/>
              <a:buChar char="➔"/>
            </a:pPr>
            <a:r>
              <a:rPr b="0" lang="en-US" sz="1600">
                <a:solidFill>
                  <a:srgbClr val="434343"/>
                </a:solidFill>
              </a:rPr>
              <a:t>About Section- focus on keywords and speciality</a:t>
            </a:r>
            <a:endParaRPr b="0" sz="1600">
              <a:solidFill>
                <a:srgbClr val="434343"/>
              </a:solidFill>
            </a:endParaRPr>
          </a:p>
          <a:p>
            <a:pPr indent="0" lvl="0" marL="0" rtl="0" algn="l">
              <a:lnSpc>
                <a:spcPct val="100000"/>
              </a:lnSpc>
              <a:spcBef>
                <a:spcPts val="1000"/>
              </a:spcBef>
              <a:spcAft>
                <a:spcPts val="0"/>
              </a:spcAft>
              <a:buNone/>
            </a:pPr>
            <a:r>
              <a:rPr b="0" lang="en-US" sz="1600">
                <a:solidFill>
                  <a:srgbClr val="434343"/>
                </a:solidFill>
              </a:rPr>
              <a:t>Create Posting Calendar:</a:t>
            </a:r>
            <a:endParaRPr b="0" sz="1600">
              <a:solidFill>
                <a:srgbClr val="434343"/>
              </a:solidFill>
            </a:endParaRPr>
          </a:p>
          <a:p>
            <a:pPr indent="-406400" lvl="0" marL="609600" rtl="0" algn="l">
              <a:lnSpc>
                <a:spcPct val="100000"/>
              </a:lnSpc>
              <a:spcBef>
                <a:spcPts val="1000"/>
              </a:spcBef>
              <a:spcAft>
                <a:spcPts val="0"/>
              </a:spcAft>
              <a:buClr>
                <a:srgbClr val="434343"/>
              </a:buClr>
              <a:buSzPts val="1600"/>
              <a:buChar char="➔"/>
            </a:pPr>
            <a:r>
              <a:rPr b="0" lang="en-US" sz="1600">
                <a:solidFill>
                  <a:srgbClr val="434343"/>
                </a:solidFill>
              </a:rPr>
              <a:t>Post frequency (3-5 times per week) </a:t>
            </a:r>
            <a:endParaRPr b="0" sz="1600">
              <a:solidFill>
                <a:srgbClr val="434343"/>
              </a:solidFill>
            </a:endParaRPr>
          </a:p>
          <a:p>
            <a:pPr indent="-406400" lvl="0" marL="609600" rtl="0" algn="l">
              <a:lnSpc>
                <a:spcPct val="100000"/>
              </a:lnSpc>
              <a:spcBef>
                <a:spcPts val="1000"/>
              </a:spcBef>
              <a:spcAft>
                <a:spcPts val="0"/>
              </a:spcAft>
              <a:buClr>
                <a:srgbClr val="434343"/>
              </a:buClr>
              <a:buSzPts val="1600"/>
              <a:buChar char="➔"/>
            </a:pPr>
            <a:r>
              <a:rPr b="0" lang="en-US" sz="1600">
                <a:solidFill>
                  <a:srgbClr val="434343"/>
                </a:solidFill>
              </a:rPr>
              <a:t>Post Themes (eg. client spotlights, polls etc)</a:t>
            </a:r>
            <a:endParaRPr b="0" sz="1600">
              <a:solidFill>
                <a:srgbClr val="434343"/>
              </a:solidFill>
            </a:endParaRPr>
          </a:p>
          <a:p>
            <a:pPr indent="0" lvl="0" marL="0" rtl="0" algn="l">
              <a:lnSpc>
                <a:spcPct val="100000"/>
              </a:lnSpc>
              <a:spcBef>
                <a:spcPts val="1000"/>
              </a:spcBef>
              <a:spcAft>
                <a:spcPts val="0"/>
              </a:spcAft>
              <a:buNone/>
            </a:pPr>
            <a:r>
              <a:rPr b="0" lang="en-US" sz="1600">
                <a:solidFill>
                  <a:srgbClr val="434343"/>
                </a:solidFill>
              </a:rPr>
              <a:t>Develop a content plan: (Assemble and produce </a:t>
            </a:r>
            <a:r>
              <a:rPr b="0" lang="en-US" sz="1600">
                <a:solidFill>
                  <a:srgbClr val="434343"/>
                </a:solidFill>
              </a:rPr>
              <a:t>content</a:t>
            </a:r>
            <a:r>
              <a:rPr b="0" lang="en-US" sz="1600">
                <a:solidFill>
                  <a:srgbClr val="434343"/>
                </a:solidFill>
              </a:rPr>
              <a:t>)</a:t>
            </a:r>
            <a:endParaRPr b="0" sz="1600">
              <a:solidFill>
                <a:srgbClr val="434343"/>
              </a:solidFill>
            </a:endParaRPr>
          </a:p>
          <a:p>
            <a:pPr indent="-406400" lvl="0" marL="609600" rtl="0" algn="l">
              <a:lnSpc>
                <a:spcPct val="100000"/>
              </a:lnSpc>
              <a:spcBef>
                <a:spcPts val="1000"/>
              </a:spcBef>
              <a:spcAft>
                <a:spcPts val="0"/>
              </a:spcAft>
              <a:buClr>
                <a:srgbClr val="434343"/>
              </a:buClr>
              <a:buSzPts val="1600"/>
              <a:buChar char="➔"/>
            </a:pPr>
            <a:r>
              <a:rPr b="0" lang="en-US" sz="1600">
                <a:solidFill>
                  <a:srgbClr val="434343"/>
                </a:solidFill>
              </a:rPr>
              <a:t>Client/workshop spot light</a:t>
            </a:r>
            <a:endParaRPr b="0" sz="1600">
              <a:solidFill>
                <a:srgbClr val="434343"/>
              </a:solidFill>
            </a:endParaRPr>
          </a:p>
          <a:p>
            <a:pPr indent="-406400" lvl="0" marL="609600" rtl="0" algn="l">
              <a:lnSpc>
                <a:spcPct val="100000"/>
              </a:lnSpc>
              <a:spcBef>
                <a:spcPts val="1000"/>
              </a:spcBef>
              <a:spcAft>
                <a:spcPts val="0"/>
              </a:spcAft>
              <a:buClr>
                <a:srgbClr val="434343"/>
              </a:buClr>
              <a:buSzPts val="1600"/>
              <a:buChar char="➔"/>
            </a:pPr>
            <a:r>
              <a:rPr b="0" lang="en-US" sz="1600">
                <a:solidFill>
                  <a:srgbClr val="434343"/>
                </a:solidFill>
              </a:rPr>
              <a:t>Insights visual (carousels)</a:t>
            </a:r>
            <a:endParaRPr b="0" sz="1600">
              <a:solidFill>
                <a:srgbClr val="434343"/>
              </a:solidFill>
            </a:endParaRPr>
          </a:p>
          <a:p>
            <a:pPr indent="-406400" lvl="0" marL="609600" rtl="0" algn="l">
              <a:lnSpc>
                <a:spcPct val="100000"/>
              </a:lnSpc>
              <a:spcBef>
                <a:spcPts val="1000"/>
              </a:spcBef>
              <a:spcAft>
                <a:spcPts val="0"/>
              </a:spcAft>
              <a:buClr>
                <a:srgbClr val="434343"/>
              </a:buClr>
              <a:buSzPts val="1600"/>
              <a:buChar char="➔"/>
            </a:pPr>
            <a:r>
              <a:rPr b="0" lang="en-US" sz="1600">
                <a:solidFill>
                  <a:srgbClr val="434343"/>
                </a:solidFill>
              </a:rPr>
              <a:t>Thought leadership: articles/blog related to StoryBuilds by executives/board members/staff</a:t>
            </a:r>
            <a:endParaRPr b="0" sz="1600">
              <a:solidFill>
                <a:srgbClr val="434343"/>
              </a:solidFill>
            </a:endParaRPr>
          </a:p>
          <a:p>
            <a:pPr indent="-406400" lvl="0" marL="609600" rtl="0" algn="l">
              <a:lnSpc>
                <a:spcPct val="100000"/>
              </a:lnSpc>
              <a:spcBef>
                <a:spcPts val="1000"/>
              </a:spcBef>
              <a:spcAft>
                <a:spcPts val="0"/>
              </a:spcAft>
              <a:buClr>
                <a:srgbClr val="434343"/>
              </a:buClr>
              <a:buSzPts val="1600"/>
              <a:buChar char="➔"/>
            </a:pPr>
            <a:r>
              <a:rPr b="0" lang="en-US" sz="1600">
                <a:solidFill>
                  <a:srgbClr val="434343"/>
                </a:solidFill>
              </a:rPr>
              <a:t>Short form promotional videos/Podcasts</a:t>
            </a:r>
            <a:endParaRPr b="0" sz="1600">
              <a:solidFill>
                <a:srgbClr val="434343"/>
              </a:solidFill>
            </a:endParaRPr>
          </a:p>
          <a:p>
            <a:pPr indent="-406400" lvl="0" marL="609600" rtl="0" algn="l">
              <a:lnSpc>
                <a:spcPct val="100000"/>
              </a:lnSpc>
              <a:spcBef>
                <a:spcPts val="1000"/>
              </a:spcBef>
              <a:spcAft>
                <a:spcPts val="0"/>
              </a:spcAft>
              <a:buClr>
                <a:srgbClr val="434343"/>
              </a:buClr>
              <a:buSzPts val="1600"/>
              <a:buChar char="➔"/>
            </a:pPr>
            <a:r>
              <a:rPr b="0" lang="en-US" sz="1600">
                <a:solidFill>
                  <a:srgbClr val="434343"/>
                </a:solidFill>
              </a:rPr>
              <a:t>Event announcements</a:t>
            </a:r>
            <a:endParaRPr b="0" sz="1600">
              <a:solidFill>
                <a:srgbClr val="434343"/>
              </a:solidFill>
            </a:endParaRPr>
          </a:p>
          <a:p>
            <a:pPr indent="-406400" lvl="0" marL="609600" rtl="0" algn="l">
              <a:lnSpc>
                <a:spcPct val="100000"/>
              </a:lnSpc>
              <a:spcBef>
                <a:spcPts val="1000"/>
              </a:spcBef>
              <a:spcAft>
                <a:spcPts val="1000"/>
              </a:spcAft>
              <a:buClr>
                <a:srgbClr val="434343"/>
              </a:buClr>
              <a:buSzPts val="1600"/>
              <a:buChar char="➔"/>
            </a:pPr>
            <a:r>
              <a:rPr b="0" lang="en-US" sz="1600">
                <a:solidFill>
                  <a:srgbClr val="434343"/>
                </a:solidFill>
              </a:rPr>
              <a:t>Start Posting!</a:t>
            </a:r>
            <a:endParaRPr b="0">
              <a:solidFill>
                <a:srgbClr val="434343"/>
              </a:solidFill>
            </a:endParaRPr>
          </a:p>
        </p:txBody>
      </p:sp>
      <p:sp>
        <p:nvSpPr>
          <p:cNvPr id="714" name="Google Shape;714;p61"/>
          <p:cNvSpPr/>
          <p:nvPr/>
        </p:nvSpPr>
        <p:spPr>
          <a:xfrm>
            <a:off x="860508" y="305322"/>
            <a:ext cx="4108500" cy="891900"/>
          </a:xfrm>
          <a:prstGeom prst="homePlate">
            <a:avLst>
              <a:gd fmla="val 50000" name="adj"/>
            </a:avLst>
          </a:prstGeom>
          <a:solidFill>
            <a:srgbClr val="BF9000"/>
          </a:solidFill>
          <a:ln cap="flat" cmpd="sng" w="9525">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Clr>
                <a:schemeClr val="dk1"/>
              </a:buClr>
              <a:buSzPts val="1500"/>
              <a:buFont typeface="Arial"/>
              <a:buNone/>
            </a:pPr>
            <a:r>
              <a:rPr lang="en-US" sz="2300">
                <a:solidFill>
                  <a:srgbClr val="434343"/>
                </a:solidFill>
              </a:rPr>
              <a:t>First Priority </a:t>
            </a:r>
            <a:endParaRPr sz="2300">
              <a:solidFill>
                <a:srgbClr val="434343"/>
              </a:solidFill>
            </a:endParaRPr>
          </a:p>
          <a:p>
            <a:pPr indent="0" lvl="0" marL="0" rtl="0" algn="ctr">
              <a:spcBef>
                <a:spcPts val="0"/>
              </a:spcBef>
              <a:spcAft>
                <a:spcPts val="0"/>
              </a:spcAft>
              <a:buClr>
                <a:schemeClr val="dk1"/>
              </a:buClr>
              <a:buSzPts val="1500"/>
              <a:buFont typeface="Arial"/>
              <a:buNone/>
            </a:pPr>
            <a:r>
              <a:rPr lang="en-US" sz="2300">
                <a:solidFill>
                  <a:srgbClr val="434343"/>
                </a:solidFill>
              </a:rPr>
              <a:t>(now)</a:t>
            </a:r>
            <a:endParaRPr sz="2300">
              <a:solidFill>
                <a:srgbClr val="434343"/>
              </a:solidFill>
            </a:endParaRPr>
          </a:p>
        </p:txBody>
      </p:sp>
      <p:sp>
        <p:nvSpPr>
          <p:cNvPr id="715" name="Google Shape;715;p61">
            <a:hlinkClick/>
          </p:cNvPr>
          <p:cNvSpPr/>
          <p:nvPr/>
        </p:nvSpPr>
        <p:spPr>
          <a:xfrm>
            <a:off x="9192975" y="6145250"/>
            <a:ext cx="2434800" cy="672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000">
                <a:solidFill>
                  <a:schemeClr val="dk1"/>
                </a:solidFill>
              </a:rPr>
              <a:t>Navigate to Appendix for Short and Long Term details</a:t>
            </a:r>
            <a:endParaRPr sz="1300"/>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pic>
        <p:nvPicPr>
          <p:cNvPr id="720" name="Google Shape;720;p62"/>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721" name="Google Shape;721;p62"/>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722" name="Google Shape;722;p62"/>
          <p:cNvSpPr txBox="1"/>
          <p:nvPr/>
        </p:nvSpPr>
        <p:spPr>
          <a:xfrm>
            <a:off x="609600" y="435113"/>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Linkedin Final Thoughts</a:t>
            </a:r>
            <a:endParaRPr b="0" i="0" sz="4000" u="none" cap="none" strike="noStrike">
              <a:solidFill>
                <a:srgbClr val="434343"/>
              </a:solidFill>
              <a:latin typeface="Arial"/>
              <a:ea typeface="Arial"/>
              <a:cs typeface="Arial"/>
              <a:sym typeface="Arial"/>
            </a:endParaRPr>
          </a:p>
        </p:txBody>
      </p:sp>
      <p:sp>
        <p:nvSpPr>
          <p:cNvPr id="723" name="Google Shape;723;p62"/>
          <p:cNvSpPr txBox="1"/>
          <p:nvPr/>
        </p:nvSpPr>
        <p:spPr>
          <a:xfrm>
            <a:off x="609600" y="1770200"/>
            <a:ext cx="10066200" cy="4464900"/>
          </a:xfrm>
          <a:prstGeom prst="rect">
            <a:avLst/>
          </a:prstGeom>
          <a:noFill/>
          <a:ln>
            <a:noFill/>
          </a:ln>
        </p:spPr>
        <p:txBody>
          <a:bodyPr anchorCtr="0" anchor="t" bIns="0" lIns="0" spcFirstLastPara="1" rIns="0" wrap="square" tIns="0">
            <a:noAutofit/>
          </a:bodyPr>
          <a:lstStyle/>
          <a:p>
            <a:pPr indent="-374650" lvl="0" marL="457200" marR="0" rtl="0" algn="l">
              <a:lnSpc>
                <a:spcPct val="150000"/>
              </a:lnSpc>
              <a:spcBef>
                <a:spcPts val="0"/>
              </a:spcBef>
              <a:spcAft>
                <a:spcPts val="0"/>
              </a:spcAft>
              <a:buClr>
                <a:srgbClr val="555555"/>
              </a:buClr>
              <a:buSzPts val="2300"/>
              <a:buChar char="●"/>
            </a:pPr>
            <a:r>
              <a:rPr lang="en-US" sz="2300">
                <a:solidFill>
                  <a:srgbClr val="555555"/>
                </a:solidFill>
              </a:rPr>
              <a:t>All 2nd Story stakeholders - Staff, Board and Company - have LI responsibilities</a:t>
            </a:r>
            <a:endParaRPr sz="2300">
              <a:solidFill>
                <a:srgbClr val="555555"/>
              </a:solidFill>
            </a:endParaRPr>
          </a:p>
          <a:p>
            <a:pPr indent="-374650" lvl="1" marL="914400" marR="0" rtl="0" algn="l">
              <a:lnSpc>
                <a:spcPct val="150000"/>
              </a:lnSpc>
              <a:spcBef>
                <a:spcPts val="0"/>
              </a:spcBef>
              <a:spcAft>
                <a:spcPts val="0"/>
              </a:spcAft>
              <a:buClr>
                <a:srgbClr val="555555"/>
              </a:buClr>
              <a:buSzPts val="2300"/>
              <a:buChar char="○"/>
            </a:pPr>
            <a:r>
              <a:rPr lang="en-US" sz="2300">
                <a:solidFill>
                  <a:srgbClr val="555555"/>
                </a:solidFill>
              </a:rPr>
              <a:t>Update personal LI profiles</a:t>
            </a:r>
            <a:endParaRPr sz="2300">
              <a:solidFill>
                <a:srgbClr val="555555"/>
              </a:solidFill>
            </a:endParaRPr>
          </a:p>
          <a:p>
            <a:pPr indent="-374650" lvl="1" marL="914400" marR="0" rtl="0" algn="l">
              <a:lnSpc>
                <a:spcPct val="150000"/>
              </a:lnSpc>
              <a:spcBef>
                <a:spcPts val="0"/>
              </a:spcBef>
              <a:spcAft>
                <a:spcPts val="0"/>
              </a:spcAft>
              <a:buClr>
                <a:srgbClr val="555555"/>
              </a:buClr>
              <a:buSzPts val="2300"/>
              <a:buChar char="○"/>
            </a:pPr>
            <a:r>
              <a:rPr lang="en-US" sz="2300">
                <a:solidFill>
                  <a:srgbClr val="555555"/>
                </a:solidFill>
              </a:rPr>
              <a:t>Repost StoryBuilds content (as appropriate)</a:t>
            </a:r>
            <a:endParaRPr sz="2300">
              <a:solidFill>
                <a:srgbClr val="555555"/>
              </a:solidFill>
            </a:endParaRPr>
          </a:p>
          <a:p>
            <a:pPr indent="-374650" lvl="1" marL="914400" marR="0" rtl="0" algn="l">
              <a:lnSpc>
                <a:spcPct val="150000"/>
              </a:lnSpc>
              <a:spcBef>
                <a:spcPts val="0"/>
              </a:spcBef>
              <a:spcAft>
                <a:spcPts val="0"/>
              </a:spcAft>
              <a:buClr>
                <a:srgbClr val="555555"/>
              </a:buClr>
              <a:buSzPts val="2300"/>
              <a:buChar char="○"/>
            </a:pPr>
            <a:r>
              <a:rPr lang="en-US" sz="2300">
                <a:solidFill>
                  <a:srgbClr val="555555"/>
                </a:solidFill>
              </a:rPr>
              <a:t>Encourage/Require “following” StoryBuilds LI page </a:t>
            </a:r>
            <a:endParaRPr sz="2300">
              <a:solidFill>
                <a:srgbClr val="555555"/>
              </a:solidFill>
            </a:endParaRPr>
          </a:p>
          <a:p>
            <a:pPr indent="-374650" lvl="0" marL="457200" marR="0" rtl="0" algn="l">
              <a:lnSpc>
                <a:spcPct val="150000"/>
              </a:lnSpc>
              <a:spcBef>
                <a:spcPts val="0"/>
              </a:spcBef>
              <a:spcAft>
                <a:spcPts val="0"/>
              </a:spcAft>
              <a:buClr>
                <a:srgbClr val="555555"/>
              </a:buClr>
              <a:buSzPts val="2300"/>
              <a:buChar char="●"/>
            </a:pPr>
            <a:r>
              <a:rPr lang="en-US" sz="2300">
                <a:solidFill>
                  <a:srgbClr val="555555"/>
                </a:solidFill>
              </a:rPr>
              <a:t>Add LI link to website (wherever social media links are)</a:t>
            </a:r>
            <a:endParaRPr sz="2300">
              <a:solidFill>
                <a:srgbClr val="555555"/>
              </a:solidFill>
            </a:endParaRPr>
          </a:p>
          <a:p>
            <a:pPr indent="-374650" lvl="0" marL="457200" marR="0" rtl="0" algn="l">
              <a:lnSpc>
                <a:spcPct val="115000"/>
              </a:lnSpc>
              <a:spcBef>
                <a:spcPts val="0"/>
              </a:spcBef>
              <a:spcAft>
                <a:spcPts val="0"/>
              </a:spcAft>
              <a:buClr>
                <a:srgbClr val="555555"/>
              </a:buClr>
              <a:buSzPts val="2300"/>
              <a:buChar char="●"/>
            </a:pPr>
            <a:r>
              <a:rPr lang="en-US" sz="2300">
                <a:solidFill>
                  <a:srgbClr val="555555"/>
                </a:solidFill>
              </a:rPr>
              <a:t>In first several CRM communications, directly ask recipients to follow StoryBuilds on LI, to look for SB on LI</a:t>
            </a:r>
            <a:endParaRPr sz="2300">
              <a:solidFill>
                <a:srgbClr val="555555"/>
              </a:solidFill>
            </a:endParaRPr>
          </a:p>
        </p:txBody>
      </p:sp>
      <p:pic>
        <p:nvPicPr>
          <p:cNvPr id="724" name="Google Shape;724;p62"/>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pic>
        <p:nvPicPr>
          <p:cNvPr id="729" name="Google Shape;729;p63"/>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730" name="Google Shape;730;p63"/>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731" name="Google Shape;731;p63"/>
          <p:cNvSpPr txBox="1"/>
          <p:nvPr/>
        </p:nvSpPr>
        <p:spPr>
          <a:xfrm>
            <a:off x="609600" y="56983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LinkedIn Key Performance Indicators (KPI’s)</a:t>
            </a:r>
            <a:endParaRPr i="0" sz="4000" u="none" cap="none" strike="noStrike">
              <a:solidFill>
                <a:srgbClr val="434343"/>
              </a:solidFill>
            </a:endParaRPr>
          </a:p>
        </p:txBody>
      </p:sp>
      <p:sp>
        <p:nvSpPr>
          <p:cNvPr id="732" name="Google Shape;732;p63"/>
          <p:cNvSpPr txBox="1"/>
          <p:nvPr/>
        </p:nvSpPr>
        <p:spPr>
          <a:xfrm>
            <a:off x="4540250" y="2524125"/>
            <a:ext cx="6528900" cy="2984400"/>
          </a:xfrm>
          <a:prstGeom prst="rect">
            <a:avLst/>
          </a:prstGeom>
          <a:noFill/>
          <a:ln>
            <a:noFill/>
          </a:ln>
        </p:spPr>
        <p:txBody>
          <a:bodyPr anchorCtr="0" anchor="t" bIns="0" lIns="0" spcFirstLastPara="1" rIns="0" wrap="square" tIns="0">
            <a:noAutofit/>
          </a:bodyPr>
          <a:lstStyle/>
          <a:p>
            <a:pPr indent="-361950" lvl="0" marL="457200" rtl="0" algn="l">
              <a:lnSpc>
                <a:spcPct val="150000"/>
              </a:lnSpc>
              <a:spcBef>
                <a:spcPts val="0"/>
              </a:spcBef>
              <a:spcAft>
                <a:spcPts val="0"/>
              </a:spcAft>
              <a:buClr>
                <a:srgbClr val="434343"/>
              </a:buClr>
              <a:buSzPts val="2100"/>
              <a:buChar char="➔"/>
            </a:pPr>
            <a:r>
              <a:rPr b="1" lang="en-US" sz="2100">
                <a:solidFill>
                  <a:srgbClr val="434343"/>
                </a:solidFill>
              </a:rPr>
              <a:t>Follower Growth</a:t>
            </a:r>
            <a:r>
              <a:rPr lang="en-US" sz="2100">
                <a:solidFill>
                  <a:srgbClr val="434343"/>
                </a:solidFill>
              </a:rPr>
              <a:t> – Is your audience growing over time?</a:t>
            </a:r>
            <a:endParaRPr sz="2100">
              <a:solidFill>
                <a:srgbClr val="434343"/>
              </a:solidFill>
            </a:endParaRPr>
          </a:p>
          <a:p>
            <a:pPr indent="-361950" lvl="0" marL="457200" rtl="0" algn="l">
              <a:lnSpc>
                <a:spcPct val="150000"/>
              </a:lnSpc>
              <a:spcBef>
                <a:spcPts val="0"/>
              </a:spcBef>
              <a:spcAft>
                <a:spcPts val="0"/>
              </a:spcAft>
              <a:buClr>
                <a:srgbClr val="434343"/>
              </a:buClr>
              <a:buSzPts val="2100"/>
              <a:buChar char="➔"/>
            </a:pPr>
            <a:r>
              <a:rPr b="1" lang="en-US" sz="2100">
                <a:solidFill>
                  <a:srgbClr val="434343"/>
                </a:solidFill>
              </a:rPr>
              <a:t>Post Engagement </a:t>
            </a:r>
            <a:r>
              <a:rPr lang="en-US" sz="2100">
                <a:solidFill>
                  <a:srgbClr val="434343"/>
                </a:solidFill>
              </a:rPr>
              <a:t>(likes/comments/shares per impression) – Is your content sparking interaction?</a:t>
            </a:r>
            <a:endParaRPr sz="2100">
              <a:solidFill>
                <a:srgbClr val="434343"/>
              </a:solidFill>
            </a:endParaRPr>
          </a:p>
          <a:p>
            <a:pPr indent="0" lvl="0" marL="457200" rtl="0" algn="l">
              <a:lnSpc>
                <a:spcPct val="150000"/>
              </a:lnSpc>
              <a:spcBef>
                <a:spcPts val="0"/>
              </a:spcBef>
              <a:spcAft>
                <a:spcPts val="0"/>
              </a:spcAft>
              <a:buNone/>
            </a:pPr>
            <a:r>
              <a:t/>
            </a:r>
            <a:endParaRPr sz="2100">
              <a:solidFill>
                <a:srgbClr val="434343"/>
              </a:solidFill>
            </a:endParaRPr>
          </a:p>
          <a:p>
            <a:pPr indent="-361950" lvl="0" marL="457200" rtl="0" algn="l">
              <a:lnSpc>
                <a:spcPct val="150000"/>
              </a:lnSpc>
              <a:spcBef>
                <a:spcPts val="0"/>
              </a:spcBef>
              <a:spcAft>
                <a:spcPts val="0"/>
              </a:spcAft>
              <a:buClr>
                <a:srgbClr val="434343"/>
              </a:buClr>
              <a:buSzPts val="2100"/>
              <a:buChar char="➔"/>
            </a:pPr>
            <a:r>
              <a:rPr lang="en-US" sz="2100">
                <a:solidFill>
                  <a:srgbClr val="434343"/>
                </a:solidFill>
              </a:rPr>
              <a:t>Gives a pulse on visibility and resonance with your content.</a:t>
            </a:r>
            <a:endParaRPr b="1" i="0" sz="2100" u="none" cap="none" strike="noStrike">
              <a:solidFill>
                <a:srgbClr val="434343"/>
              </a:solidFill>
              <a:latin typeface="Arial"/>
              <a:ea typeface="Arial"/>
              <a:cs typeface="Arial"/>
              <a:sym typeface="Arial"/>
            </a:endParaRPr>
          </a:p>
        </p:txBody>
      </p:sp>
      <p:pic>
        <p:nvPicPr>
          <p:cNvPr id="733" name="Google Shape;733;p63"/>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734" name="Google Shape;734;p63"/>
          <p:cNvPicPr preferRelativeResize="0"/>
          <p:nvPr/>
        </p:nvPicPr>
        <p:blipFill>
          <a:blip r:embed="rId5">
            <a:alphaModFix/>
          </a:blip>
          <a:stretch>
            <a:fillRect/>
          </a:stretch>
        </p:blipFill>
        <p:spPr>
          <a:xfrm>
            <a:off x="1025525" y="1881348"/>
            <a:ext cx="3386375" cy="338637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64"/>
          <p:cNvSpPr/>
          <p:nvPr/>
        </p:nvSpPr>
        <p:spPr>
          <a:xfrm>
            <a:off x="5604950" y="1801600"/>
            <a:ext cx="5450400" cy="4186800"/>
          </a:xfrm>
          <a:prstGeom prst="roundRect">
            <a:avLst>
              <a:gd fmla="val 4308" name="adj"/>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740" name="Google Shape;740;p64"/>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741" name="Google Shape;741;p64"/>
          <p:cNvSpPr txBox="1"/>
          <p:nvPr/>
        </p:nvSpPr>
        <p:spPr>
          <a:xfrm>
            <a:off x="609600" y="1770200"/>
            <a:ext cx="10459500" cy="4464900"/>
          </a:xfrm>
          <a:prstGeom prst="rect">
            <a:avLst/>
          </a:prstGeom>
          <a:noFill/>
          <a:ln>
            <a:noFill/>
          </a:ln>
        </p:spPr>
        <p:txBody>
          <a:bodyPr anchorCtr="0" anchor="t" bIns="0" lIns="0" spcFirstLastPara="1" rIns="0" wrap="square" tIns="0">
            <a:noAutofit/>
          </a:bodyPr>
          <a:lstStyle/>
          <a:p>
            <a:pPr indent="0" lvl="0" marL="914400" marR="0" rtl="0" algn="l">
              <a:lnSpc>
                <a:spcPct val="150000"/>
              </a:lnSpc>
              <a:spcBef>
                <a:spcPts val="0"/>
              </a:spcBef>
              <a:spcAft>
                <a:spcPts val="0"/>
              </a:spcAft>
              <a:buNone/>
            </a:pPr>
            <a:r>
              <a:t/>
            </a:r>
            <a:endParaRPr sz="1700">
              <a:solidFill>
                <a:schemeClr val="dk1"/>
              </a:solidFill>
            </a:endParaRPr>
          </a:p>
          <a:p>
            <a:pPr indent="0" lvl="0" marL="0" marR="0" rtl="0" algn="l">
              <a:lnSpc>
                <a:spcPct val="150000"/>
              </a:lnSpc>
              <a:spcBef>
                <a:spcPts val="0"/>
              </a:spcBef>
              <a:spcAft>
                <a:spcPts val="0"/>
              </a:spcAft>
              <a:buClr>
                <a:srgbClr val="000000"/>
              </a:buClr>
              <a:buSzPts val="1900"/>
              <a:buFont typeface="Arial"/>
              <a:buNone/>
            </a:pPr>
            <a:r>
              <a:t/>
            </a:r>
            <a:endParaRPr b="1" i="0" sz="1900" u="none" cap="none" strike="noStrike">
              <a:solidFill>
                <a:srgbClr val="434343"/>
              </a:solidFill>
              <a:latin typeface="Arial"/>
              <a:ea typeface="Arial"/>
              <a:cs typeface="Arial"/>
              <a:sym typeface="Arial"/>
            </a:endParaRPr>
          </a:p>
        </p:txBody>
      </p:sp>
      <p:pic>
        <p:nvPicPr>
          <p:cNvPr id="742" name="Google Shape;742;p64"/>
          <p:cNvPicPr preferRelativeResize="0"/>
          <p:nvPr/>
        </p:nvPicPr>
        <p:blipFill rotWithShape="1">
          <a:blip r:embed="rId3">
            <a:alphaModFix/>
          </a:blip>
          <a:srcRect b="0" l="0" r="0" t="0"/>
          <a:stretch/>
        </p:blipFill>
        <p:spPr>
          <a:xfrm>
            <a:off x="609600" y="457200"/>
            <a:ext cx="10903700" cy="55567"/>
          </a:xfrm>
          <a:prstGeom prst="rect">
            <a:avLst/>
          </a:prstGeom>
          <a:noFill/>
          <a:ln>
            <a:noFill/>
          </a:ln>
        </p:spPr>
      </p:pic>
      <p:sp>
        <p:nvSpPr>
          <p:cNvPr id="743" name="Google Shape;743;p64"/>
          <p:cNvSpPr txBox="1"/>
          <p:nvPr/>
        </p:nvSpPr>
        <p:spPr>
          <a:xfrm>
            <a:off x="5604950" y="1913950"/>
            <a:ext cx="6073800" cy="3674100"/>
          </a:xfrm>
          <a:prstGeom prst="rect">
            <a:avLst/>
          </a:prstGeom>
          <a:noFill/>
          <a:ln>
            <a:noFill/>
          </a:ln>
        </p:spPr>
        <p:txBody>
          <a:bodyPr anchorCtr="0" anchor="ctr" bIns="91425" lIns="91425" spcFirstLastPara="1" rIns="91425" wrap="square" tIns="91425">
            <a:noAutofit/>
          </a:bodyPr>
          <a:lstStyle/>
          <a:p>
            <a:pPr indent="-431800" lvl="0" marL="457200" rtl="0" algn="l">
              <a:lnSpc>
                <a:spcPct val="115000"/>
              </a:lnSpc>
              <a:spcBef>
                <a:spcPts val="0"/>
              </a:spcBef>
              <a:spcAft>
                <a:spcPts val="0"/>
              </a:spcAft>
              <a:buClr>
                <a:srgbClr val="595959"/>
              </a:buClr>
              <a:buSzPts val="3200"/>
              <a:buChar char="●"/>
            </a:pPr>
            <a:r>
              <a:rPr lang="en-US" sz="3200">
                <a:solidFill>
                  <a:srgbClr val="595959"/>
                </a:solidFill>
              </a:rPr>
              <a:t>Best Practices</a:t>
            </a:r>
            <a:endParaRPr sz="3200">
              <a:solidFill>
                <a:srgbClr val="595959"/>
              </a:solidFill>
            </a:endParaRPr>
          </a:p>
          <a:p>
            <a:pPr indent="-431800" lvl="0" marL="457200" rtl="0" algn="l">
              <a:lnSpc>
                <a:spcPct val="115000"/>
              </a:lnSpc>
              <a:spcBef>
                <a:spcPts val="0"/>
              </a:spcBef>
              <a:spcAft>
                <a:spcPts val="0"/>
              </a:spcAft>
              <a:buClr>
                <a:srgbClr val="595959"/>
              </a:buClr>
              <a:buSzPts val="3200"/>
              <a:buChar char="●"/>
            </a:pPr>
            <a:r>
              <a:rPr lang="en-US" sz="3200">
                <a:solidFill>
                  <a:srgbClr val="595959"/>
                </a:solidFill>
              </a:rPr>
              <a:t>Implications for StoryBuilds</a:t>
            </a:r>
            <a:endParaRPr sz="3200">
              <a:solidFill>
                <a:srgbClr val="595959"/>
              </a:solidFill>
            </a:endParaRPr>
          </a:p>
        </p:txBody>
      </p:sp>
      <p:pic>
        <p:nvPicPr>
          <p:cNvPr id="744" name="Google Shape;744;p64" title="CRM-Development.jpg"/>
          <p:cNvPicPr preferRelativeResize="0"/>
          <p:nvPr/>
        </p:nvPicPr>
        <p:blipFill rotWithShape="1">
          <a:blip r:embed="rId4">
            <a:alphaModFix/>
          </a:blip>
          <a:srcRect b="0" l="31308" r="36226" t="0"/>
          <a:stretch/>
        </p:blipFill>
        <p:spPr>
          <a:xfrm>
            <a:off x="917225" y="1879650"/>
            <a:ext cx="3958176" cy="3810000"/>
          </a:xfrm>
          <a:prstGeom prst="rect">
            <a:avLst/>
          </a:prstGeom>
          <a:noFill/>
          <a:ln>
            <a:noFill/>
          </a:ln>
          <a:effectLst>
            <a:outerShdw blurRad="57150" rotWithShape="0" algn="bl" dir="5400000" dist="19050">
              <a:srgbClr val="000000">
                <a:alpha val="50000"/>
              </a:srgbClr>
            </a:outerShdw>
          </a:effectLst>
        </p:spPr>
      </p:pic>
      <p:sp>
        <p:nvSpPr>
          <p:cNvPr id="745" name="Google Shape;745;p64"/>
          <p:cNvSpPr txBox="1"/>
          <p:nvPr/>
        </p:nvSpPr>
        <p:spPr>
          <a:xfrm>
            <a:off x="609600" y="435113"/>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CRM content and email schedule</a:t>
            </a:r>
            <a:endParaRPr b="0" i="0" sz="4000" u="none" cap="none" strike="noStrike">
              <a:solidFill>
                <a:srgbClr val="434343"/>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pic>
        <p:nvPicPr>
          <p:cNvPr id="750" name="Google Shape;750;p65"/>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751" name="Google Shape;751;p65"/>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752" name="Google Shape;752;p65"/>
          <p:cNvSpPr txBox="1"/>
          <p:nvPr/>
        </p:nvSpPr>
        <p:spPr>
          <a:xfrm>
            <a:off x="609600" y="435113"/>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CRM Best Practices</a:t>
            </a:r>
            <a:endParaRPr b="0" i="0" sz="4000" u="none" cap="none" strike="noStrike">
              <a:solidFill>
                <a:srgbClr val="434343"/>
              </a:solidFill>
              <a:latin typeface="Arial"/>
              <a:ea typeface="Arial"/>
              <a:cs typeface="Arial"/>
              <a:sym typeface="Arial"/>
            </a:endParaRPr>
          </a:p>
        </p:txBody>
      </p:sp>
      <p:sp>
        <p:nvSpPr>
          <p:cNvPr id="753" name="Google Shape;753;p65"/>
          <p:cNvSpPr txBox="1"/>
          <p:nvPr/>
        </p:nvSpPr>
        <p:spPr>
          <a:xfrm>
            <a:off x="5064125" y="2054575"/>
            <a:ext cx="6005100" cy="3088800"/>
          </a:xfrm>
          <a:prstGeom prst="rect">
            <a:avLst/>
          </a:prstGeom>
          <a:noFill/>
          <a:ln>
            <a:noFill/>
          </a:ln>
        </p:spPr>
        <p:txBody>
          <a:bodyPr anchorCtr="0" anchor="t" bIns="0" lIns="0" spcFirstLastPara="1" rIns="0" wrap="square" tIns="0">
            <a:noAutofit/>
          </a:bodyPr>
          <a:lstStyle/>
          <a:p>
            <a:pPr indent="-387350" lvl="0" marL="457200" marR="0" rtl="0" algn="l">
              <a:lnSpc>
                <a:spcPct val="115000"/>
              </a:lnSpc>
              <a:spcBef>
                <a:spcPts val="1000"/>
              </a:spcBef>
              <a:spcAft>
                <a:spcPts val="0"/>
              </a:spcAft>
              <a:buClr>
                <a:srgbClr val="434343"/>
              </a:buClr>
              <a:buSzPts val="2500"/>
              <a:buChar char="➔"/>
            </a:pPr>
            <a:r>
              <a:rPr lang="en-US" sz="2500">
                <a:solidFill>
                  <a:srgbClr val="434343"/>
                </a:solidFill>
              </a:rPr>
              <a:t>Clear </a:t>
            </a:r>
            <a:r>
              <a:rPr lang="en-US" sz="2500">
                <a:solidFill>
                  <a:srgbClr val="434343"/>
                </a:solidFill>
              </a:rPr>
              <a:t>Strategy and Set-up</a:t>
            </a:r>
            <a:r>
              <a:rPr lang="en-US" sz="2500">
                <a:solidFill>
                  <a:srgbClr val="434343"/>
                </a:solidFill>
              </a:rPr>
              <a:t>: Goals, tools, database</a:t>
            </a:r>
            <a:endParaRPr sz="2300">
              <a:solidFill>
                <a:srgbClr val="434343"/>
              </a:solidFill>
            </a:endParaRPr>
          </a:p>
          <a:p>
            <a:pPr indent="-387350" lvl="0" marL="457200" marR="0" rtl="0" algn="l">
              <a:lnSpc>
                <a:spcPct val="115000"/>
              </a:lnSpc>
              <a:spcBef>
                <a:spcPts val="1000"/>
              </a:spcBef>
              <a:spcAft>
                <a:spcPts val="0"/>
              </a:spcAft>
              <a:buClr>
                <a:srgbClr val="434343"/>
              </a:buClr>
              <a:buSzPts val="2500"/>
              <a:buChar char="➔"/>
            </a:pPr>
            <a:r>
              <a:rPr lang="en-US" sz="2500">
                <a:solidFill>
                  <a:srgbClr val="434343"/>
                </a:solidFill>
              </a:rPr>
              <a:t>Build out database: Incl relevant info &amp; segmentation, log interactions</a:t>
            </a:r>
            <a:endParaRPr sz="2500">
              <a:solidFill>
                <a:srgbClr val="434343"/>
              </a:solidFill>
            </a:endParaRPr>
          </a:p>
          <a:p>
            <a:pPr indent="-387350" lvl="0" marL="457200" marR="0" rtl="0" algn="l">
              <a:lnSpc>
                <a:spcPct val="115000"/>
              </a:lnSpc>
              <a:spcBef>
                <a:spcPts val="1000"/>
              </a:spcBef>
              <a:spcAft>
                <a:spcPts val="0"/>
              </a:spcAft>
              <a:buClr>
                <a:srgbClr val="434343"/>
              </a:buClr>
              <a:buSzPts val="2500"/>
              <a:buChar char="➔"/>
            </a:pPr>
            <a:r>
              <a:rPr lang="en-US" sz="2500">
                <a:solidFill>
                  <a:srgbClr val="434343"/>
                </a:solidFill>
              </a:rPr>
              <a:t>Streamline &amp; Define workflow</a:t>
            </a:r>
            <a:endParaRPr sz="2500">
              <a:solidFill>
                <a:srgbClr val="434343"/>
              </a:solidFill>
            </a:endParaRPr>
          </a:p>
          <a:p>
            <a:pPr indent="-387350" lvl="0" marL="457200" marR="0" rtl="0" algn="l">
              <a:lnSpc>
                <a:spcPct val="115000"/>
              </a:lnSpc>
              <a:spcBef>
                <a:spcPts val="1000"/>
              </a:spcBef>
              <a:spcAft>
                <a:spcPts val="0"/>
              </a:spcAft>
              <a:buClr>
                <a:srgbClr val="434343"/>
              </a:buClr>
              <a:buSzPts val="2500"/>
              <a:buChar char="➔"/>
            </a:pPr>
            <a:r>
              <a:rPr lang="en-US" sz="2500">
                <a:solidFill>
                  <a:srgbClr val="434343"/>
                </a:solidFill>
              </a:rPr>
              <a:t>Track StoryBuilds Impact</a:t>
            </a:r>
            <a:endParaRPr sz="2500">
              <a:solidFill>
                <a:srgbClr val="434343"/>
              </a:solidFill>
            </a:endParaRPr>
          </a:p>
          <a:p>
            <a:pPr indent="-387350" lvl="0" marL="457200" marR="0" rtl="0" algn="l">
              <a:lnSpc>
                <a:spcPct val="115000"/>
              </a:lnSpc>
              <a:spcBef>
                <a:spcPts val="1000"/>
              </a:spcBef>
              <a:spcAft>
                <a:spcPts val="0"/>
              </a:spcAft>
              <a:buClr>
                <a:srgbClr val="434343"/>
              </a:buClr>
              <a:buSzPts val="2500"/>
              <a:buChar char="➔"/>
            </a:pPr>
            <a:r>
              <a:rPr lang="en-US" sz="2500">
                <a:solidFill>
                  <a:srgbClr val="434343"/>
                </a:solidFill>
              </a:rPr>
              <a:t>Stay engaged with consistency </a:t>
            </a:r>
            <a:endParaRPr sz="2300">
              <a:solidFill>
                <a:srgbClr val="434343"/>
              </a:solidFill>
            </a:endParaRPr>
          </a:p>
        </p:txBody>
      </p:sp>
      <p:pic>
        <p:nvPicPr>
          <p:cNvPr id="754" name="Google Shape;754;p65"/>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
        <p:nvSpPr>
          <p:cNvPr id="755" name="Google Shape;755;p65">
            <a:hlinkClick/>
          </p:cNvPr>
          <p:cNvSpPr/>
          <p:nvPr/>
        </p:nvSpPr>
        <p:spPr>
          <a:xfrm>
            <a:off x="9959625" y="5961950"/>
            <a:ext cx="1439400" cy="55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600"/>
              <a:t>Navigate to Appendix for  details</a:t>
            </a:r>
            <a:endParaRPr sz="600"/>
          </a:p>
        </p:txBody>
      </p:sp>
      <p:pic>
        <p:nvPicPr>
          <p:cNvPr id="756" name="Google Shape;756;p65"/>
          <p:cNvPicPr preferRelativeResize="0"/>
          <p:nvPr/>
        </p:nvPicPr>
        <p:blipFill rotWithShape="1">
          <a:blip r:embed="rId5">
            <a:alphaModFix/>
          </a:blip>
          <a:srcRect b="23311" l="21812" r="23818" t="25319"/>
          <a:stretch/>
        </p:blipFill>
        <p:spPr>
          <a:xfrm>
            <a:off x="762000" y="2475875"/>
            <a:ext cx="3190875" cy="30147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pic>
        <p:nvPicPr>
          <p:cNvPr id="761" name="Google Shape;761;p66"/>
          <p:cNvPicPr preferRelativeResize="0"/>
          <p:nvPr/>
        </p:nvPicPr>
        <p:blipFill rotWithShape="1">
          <a:blip r:embed="rId3">
            <a:alphaModFix/>
          </a:blip>
          <a:srcRect b="0" l="0" r="0" t="0"/>
          <a:stretch/>
        </p:blipFill>
        <p:spPr>
          <a:xfrm>
            <a:off x="609600" y="1066800"/>
            <a:ext cx="10972800" cy="26988"/>
          </a:xfrm>
          <a:prstGeom prst="rect">
            <a:avLst/>
          </a:prstGeom>
          <a:noFill/>
          <a:ln>
            <a:noFill/>
          </a:ln>
        </p:spPr>
      </p:pic>
      <p:sp>
        <p:nvSpPr>
          <p:cNvPr id="762" name="Google Shape;762;p66"/>
          <p:cNvSpPr txBox="1"/>
          <p:nvPr/>
        </p:nvSpPr>
        <p:spPr>
          <a:xfrm>
            <a:off x="609600" y="435121"/>
            <a:ext cx="10972800" cy="788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CRM follows a customer through their journey</a:t>
            </a:r>
            <a:endParaRPr b="0" i="0" sz="2900" u="none" cap="none" strike="noStrike">
              <a:solidFill>
                <a:srgbClr val="434343"/>
              </a:solidFill>
              <a:latin typeface="Arial"/>
              <a:ea typeface="Arial"/>
              <a:cs typeface="Arial"/>
              <a:sym typeface="Arial"/>
            </a:endParaRPr>
          </a:p>
        </p:txBody>
      </p:sp>
      <p:pic>
        <p:nvPicPr>
          <p:cNvPr id="763" name="Google Shape;763;p66"/>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grpSp>
        <p:nvGrpSpPr>
          <p:cNvPr id="764" name="Google Shape;764;p66"/>
          <p:cNvGrpSpPr/>
          <p:nvPr/>
        </p:nvGrpSpPr>
        <p:grpSpPr>
          <a:xfrm>
            <a:off x="2952672" y="1611449"/>
            <a:ext cx="6333889" cy="4690723"/>
            <a:chOff x="2820225" y="891450"/>
            <a:chExt cx="3175200" cy="3175200"/>
          </a:xfrm>
        </p:grpSpPr>
        <p:sp>
          <p:nvSpPr>
            <p:cNvPr id="765" name="Google Shape;765;p66"/>
            <p:cNvSpPr/>
            <p:nvPr/>
          </p:nvSpPr>
          <p:spPr>
            <a:xfrm rot="10800000">
              <a:off x="2820225" y="891450"/>
              <a:ext cx="3175200" cy="3175200"/>
            </a:xfrm>
            <a:prstGeom prst="blockArc">
              <a:avLst>
                <a:gd fmla="val 5399801" name="adj1"/>
                <a:gd fmla="val 3012680" name="adj2"/>
                <a:gd fmla="val 6939" name="adj3"/>
              </a:avLst>
            </a:prstGeom>
            <a:solidFill>
              <a:srgbClr val="D0CFCE"/>
            </a:solidFill>
            <a:ln cap="flat" cmpd="sng" w="9525">
              <a:solidFill>
                <a:srgbClr val="D0CFCE"/>
              </a:solidFill>
              <a:prstDash val="solid"/>
              <a:round/>
              <a:headEnd len="sm" w="sm" type="none"/>
              <a:tailEnd len="sm" w="sm" type="none"/>
            </a:ln>
          </p:spPr>
          <p:txBody>
            <a:bodyPr anchorCtr="0" anchor="ctr" bIns="156975" lIns="156975" spcFirstLastPara="1" rIns="156975" wrap="square" tIns="156975">
              <a:noAutofit/>
            </a:bodyPr>
            <a:lstStyle/>
            <a:p>
              <a:pPr indent="0" lvl="0" marL="0" rtl="0" algn="l">
                <a:spcBef>
                  <a:spcPts val="0"/>
                </a:spcBef>
                <a:spcAft>
                  <a:spcPts val="0"/>
                </a:spcAft>
                <a:buNone/>
              </a:pPr>
              <a:r>
                <a:t/>
              </a:r>
              <a:endParaRPr sz="1800"/>
            </a:p>
          </p:txBody>
        </p:sp>
        <p:sp>
          <p:nvSpPr>
            <p:cNvPr id="766" name="Google Shape;766;p66"/>
            <p:cNvSpPr/>
            <p:nvPr/>
          </p:nvSpPr>
          <p:spPr>
            <a:xfrm rot="10800000">
              <a:off x="3370955" y="1001712"/>
              <a:ext cx="450600" cy="450600"/>
            </a:xfrm>
            <a:prstGeom prst="rtTriangle">
              <a:avLst/>
            </a:prstGeom>
            <a:solidFill>
              <a:srgbClr val="D0CFCE"/>
            </a:solidFill>
            <a:ln cap="flat" cmpd="sng" w="9525">
              <a:solidFill>
                <a:srgbClr val="D0CFCE"/>
              </a:solidFill>
              <a:prstDash val="solid"/>
              <a:round/>
              <a:headEnd len="sm" w="sm" type="none"/>
              <a:tailEnd len="sm" w="sm" type="none"/>
            </a:ln>
          </p:spPr>
          <p:txBody>
            <a:bodyPr anchorCtr="0" anchor="ctr" bIns="156975" lIns="156975" spcFirstLastPara="1" rIns="156975" wrap="square" tIns="156975">
              <a:noAutofit/>
            </a:bodyPr>
            <a:lstStyle/>
            <a:p>
              <a:pPr indent="0" lvl="0" marL="0" rtl="0" algn="l">
                <a:spcBef>
                  <a:spcPts val="0"/>
                </a:spcBef>
                <a:spcAft>
                  <a:spcPts val="0"/>
                </a:spcAft>
                <a:buNone/>
              </a:pPr>
              <a:r>
                <a:t/>
              </a:r>
              <a:endParaRPr sz="1800"/>
            </a:p>
          </p:txBody>
        </p:sp>
      </p:grpSp>
      <p:grpSp>
        <p:nvGrpSpPr>
          <p:cNvPr id="767" name="Google Shape;767;p66"/>
          <p:cNvGrpSpPr/>
          <p:nvPr/>
        </p:nvGrpSpPr>
        <p:grpSpPr>
          <a:xfrm>
            <a:off x="5165697" y="1223517"/>
            <a:ext cx="2317814" cy="996671"/>
            <a:chOff x="3798075" y="775520"/>
            <a:chExt cx="1332307" cy="914712"/>
          </a:xfrm>
        </p:grpSpPr>
        <p:sp>
          <p:nvSpPr>
            <p:cNvPr id="768" name="Google Shape;768;p66"/>
            <p:cNvSpPr/>
            <p:nvPr/>
          </p:nvSpPr>
          <p:spPr>
            <a:xfrm>
              <a:off x="3798075" y="1060532"/>
              <a:ext cx="1332300" cy="629700"/>
            </a:xfrm>
            <a:prstGeom prst="rect">
              <a:avLst/>
            </a:prstGeom>
            <a:solidFill>
              <a:srgbClr val="BFBFBF"/>
            </a:solidFill>
            <a:ln>
              <a:noFill/>
            </a:ln>
          </p:spPr>
          <p:txBody>
            <a:bodyPr anchorCtr="0" anchor="b" bIns="121900" lIns="121900" spcFirstLastPara="1" rIns="121900" wrap="square" tIns="121900">
              <a:noAutofit/>
            </a:bodyPr>
            <a:lstStyle/>
            <a:p>
              <a:pPr indent="0" lvl="0" marL="0" rtl="0" algn="l">
                <a:spcBef>
                  <a:spcPts val="0"/>
                </a:spcBef>
                <a:spcAft>
                  <a:spcPts val="0"/>
                </a:spcAft>
                <a:buNone/>
              </a:pPr>
              <a:r>
                <a:rPr lang="en-US" sz="1800">
                  <a:solidFill>
                    <a:schemeClr val="dk1"/>
                  </a:solidFill>
                </a:rPr>
                <a:t>Collect Contact Info</a:t>
              </a:r>
              <a:endParaRPr sz="1800">
                <a:solidFill>
                  <a:schemeClr val="dk1"/>
                </a:solidFill>
              </a:endParaRPr>
            </a:p>
          </p:txBody>
        </p:sp>
        <p:sp>
          <p:nvSpPr>
            <p:cNvPr id="769" name="Google Shape;769;p66"/>
            <p:cNvSpPr/>
            <p:nvPr/>
          </p:nvSpPr>
          <p:spPr>
            <a:xfrm>
              <a:off x="3798082" y="775520"/>
              <a:ext cx="1332300" cy="3357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900">
                  <a:solidFill>
                    <a:srgbClr val="FFFFFF"/>
                  </a:solidFill>
                </a:rPr>
                <a:t>Lead Capture</a:t>
              </a:r>
              <a:endParaRPr sz="1900">
                <a:solidFill>
                  <a:srgbClr val="FFFFFF"/>
                </a:solidFill>
              </a:endParaRPr>
            </a:p>
          </p:txBody>
        </p:sp>
      </p:grpSp>
      <p:grpSp>
        <p:nvGrpSpPr>
          <p:cNvPr id="770" name="Google Shape;770;p66"/>
          <p:cNvGrpSpPr/>
          <p:nvPr/>
        </p:nvGrpSpPr>
        <p:grpSpPr>
          <a:xfrm>
            <a:off x="609590" y="4571916"/>
            <a:ext cx="2397941" cy="1730159"/>
            <a:chOff x="1923423" y="1817282"/>
            <a:chExt cx="1798501" cy="1417001"/>
          </a:xfrm>
        </p:grpSpPr>
        <p:sp>
          <p:nvSpPr>
            <p:cNvPr id="771" name="Google Shape;771;p66"/>
            <p:cNvSpPr/>
            <p:nvPr/>
          </p:nvSpPr>
          <p:spPr>
            <a:xfrm>
              <a:off x="1923423" y="2356484"/>
              <a:ext cx="1798500" cy="877800"/>
            </a:xfrm>
            <a:prstGeom prst="rect">
              <a:avLst/>
            </a:prstGeom>
            <a:solidFill>
              <a:srgbClr val="BFBFBF"/>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800">
                  <a:solidFill>
                    <a:schemeClr val="dk1"/>
                  </a:solidFill>
                </a:rPr>
                <a:t>Deliver the workshop and collect feedback</a:t>
              </a:r>
              <a:endParaRPr sz="1800">
                <a:solidFill>
                  <a:schemeClr val="dk1"/>
                </a:solidFill>
              </a:endParaRPr>
            </a:p>
          </p:txBody>
        </p:sp>
        <p:sp>
          <p:nvSpPr>
            <p:cNvPr id="772" name="Google Shape;772;p66"/>
            <p:cNvSpPr/>
            <p:nvPr/>
          </p:nvSpPr>
          <p:spPr>
            <a:xfrm>
              <a:off x="1923423" y="1817282"/>
              <a:ext cx="1798500" cy="5391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800">
                  <a:solidFill>
                    <a:srgbClr val="FFFFFF"/>
                  </a:solidFill>
                </a:rPr>
                <a:t>StoryBuilds workshop delivery</a:t>
              </a:r>
              <a:endParaRPr sz="1800">
                <a:solidFill>
                  <a:srgbClr val="FFFFFF"/>
                </a:solidFill>
              </a:endParaRPr>
            </a:p>
          </p:txBody>
        </p:sp>
      </p:grpSp>
      <p:grpSp>
        <p:nvGrpSpPr>
          <p:cNvPr id="773" name="Google Shape;773;p66"/>
          <p:cNvGrpSpPr/>
          <p:nvPr/>
        </p:nvGrpSpPr>
        <p:grpSpPr>
          <a:xfrm>
            <a:off x="9397171" y="4572146"/>
            <a:ext cx="2317962" cy="1730238"/>
            <a:chOff x="4731078" y="3184381"/>
            <a:chExt cx="1287900" cy="1382200"/>
          </a:xfrm>
        </p:grpSpPr>
        <p:sp>
          <p:nvSpPr>
            <p:cNvPr id="774" name="Google Shape;774;p66"/>
            <p:cNvSpPr/>
            <p:nvPr/>
          </p:nvSpPr>
          <p:spPr>
            <a:xfrm>
              <a:off x="4731078" y="3652182"/>
              <a:ext cx="1287900" cy="914400"/>
            </a:xfrm>
            <a:prstGeom prst="rect">
              <a:avLst/>
            </a:prstGeom>
            <a:solidFill>
              <a:srgbClr val="BFBFB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800">
                  <a:solidFill>
                    <a:schemeClr val="dk1"/>
                  </a:solidFill>
                </a:rPr>
                <a:t>Understand client needs</a:t>
              </a:r>
              <a:endParaRPr sz="1800">
                <a:solidFill>
                  <a:schemeClr val="dk1"/>
                </a:solidFill>
              </a:endParaRPr>
            </a:p>
          </p:txBody>
        </p:sp>
        <p:sp>
          <p:nvSpPr>
            <p:cNvPr id="775" name="Google Shape;775;p66"/>
            <p:cNvSpPr/>
            <p:nvPr/>
          </p:nvSpPr>
          <p:spPr>
            <a:xfrm>
              <a:off x="4731078" y="3184381"/>
              <a:ext cx="1287900" cy="5355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800">
                  <a:solidFill>
                    <a:srgbClr val="FFFFFF"/>
                  </a:solidFill>
                </a:rPr>
                <a:t>Assess and </a:t>
              </a:r>
              <a:r>
                <a:rPr lang="en-US" sz="1800">
                  <a:solidFill>
                    <a:srgbClr val="FFFFFF"/>
                  </a:solidFill>
                </a:rPr>
                <a:t>understand</a:t>
              </a:r>
              <a:r>
                <a:rPr lang="en-US" sz="1800">
                  <a:solidFill>
                    <a:srgbClr val="FFFFFF"/>
                  </a:solidFill>
                </a:rPr>
                <a:t> needs</a:t>
              </a:r>
              <a:endParaRPr sz="1800">
                <a:solidFill>
                  <a:srgbClr val="FFFFFF"/>
                </a:solidFill>
              </a:endParaRPr>
            </a:p>
          </p:txBody>
        </p:sp>
      </p:grpSp>
      <p:grpSp>
        <p:nvGrpSpPr>
          <p:cNvPr id="776" name="Google Shape;776;p66"/>
          <p:cNvGrpSpPr/>
          <p:nvPr/>
        </p:nvGrpSpPr>
        <p:grpSpPr>
          <a:xfrm>
            <a:off x="9504312" y="2130398"/>
            <a:ext cx="2210954" cy="1730216"/>
            <a:chOff x="5206574" y="2071477"/>
            <a:chExt cx="1332301" cy="733205"/>
          </a:xfrm>
        </p:grpSpPr>
        <p:sp>
          <p:nvSpPr>
            <p:cNvPr id="777" name="Google Shape;777;p66"/>
            <p:cNvSpPr/>
            <p:nvPr/>
          </p:nvSpPr>
          <p:spPr>
            <a:xfrm>
              <a:off x="5206574" y="2356482"/>
              <a:ext cx="1332300" cy="448200"/>
            </a:xfrm>
            <a:prstGeom prst="rect">
              <a:avLst/>
            </a:prstGeom>
            <a:solidFill>
              <a:srgbClr val="BFBFBF"/>
            </a:solidFill>
            <a:ln>
              <a:noFill/>
            </a:ln>
          </p:spPr>
          <p:txBody>
            <a:bodyPr anchorCtr="0" anchor="b" bIns="121900" lIns="121900" spcFirstLastPara="1" rIns="121900" wrap="square" tIns="121900">
              <a:noAutofit/>
            </a:bodyPr>
            <a:lstStyle/>
            <a:p>
              <a:pPr indent="0" lvl="0" marL="0" marR="0" rtl="0" algn="l">
                <a:lnSpc>
                  <a:spcPct val="100000"/>
                </a:lnSpc>
                <a:spcBef>
                  <a:spcPts val="0"/>
                </a:spcBef>
                <a:spcAft>
                  <a:spcPts val="0"/>
                </a:spcAft>
                <a:buNone/>
              </a:pPr>
              <a:r>
                <a:rPr lang="en-US" sz="1800">
                  <a:solidFill>
                    <a:schemeClr val="dk1"/>
                  </a:solidFill>
                </a:rPr>
                <a:t>Automate Welcome email</a:t>
              </a:r>
              <a:endParaRPr sz="1800">
                <a:solidFill>
                  <a:schemeClr val="dk1"/>
                </a:solidFill>
              </a:endParaRPr>
            </a:p>
          </p:txBody>
        </p:sp>
        <p:sp>
          <p:nvSpPr>
            <p:cNvPr id="778" name="Google Shape;778;p66"/>
            <p:cNvSpPr/>
            <p:nvPr/>
          </p:nvSpPr>
          <p:spPr>
            <a:xfrm>
              <a:off x="5206575" y="2071477"/>
              <a:ext cx="1332300" cy="2850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800">
                  <a:solidFill>
                    <a:srgbClr val="FFFFFF"/>
                  </a:solidFill>
                </a:rPr>
                <a:t>Initial</a:t>
              </a:r>
              <a:r>
                <a:rPr lang="en-US" sz="1800">
                  <a:solidFill>
                    <a:srgbClr val="FFFFFF"/>
                  </a:solidFill>
                </a:rPr>
                <a:t> Outreach</a:t>
              </a:r>
              <a:endParaRPr sz="1800">
                <a:solidFill>
                  <a:srgbClr val="FFFFFF"/>
                </a:solidFill>
              </a:endParaRPr>
            </a:p>
          </p:txBody>
        </p:sp>
      </p:grpSp>
      <p:grpSp>
        <p:nvGrpSpPr>
          <p:cNvPr id="779" name="Google Shape;779;p66"/>
          <p:cNvGrpSpPr/>
          <p:nvPr/>
        </p:nvGrpSpPr>
        <p:grpSpPr>
          <a:xfrm>
            <a:off x="609615" y="2242821"/>
            <a:ext cx="2317808" cy="1835232"/>
            <a:chOff x="2389575" y="2071477"/>
            <a:chExt cx="1332303" cy="1316711"/>
          </a:xfrm>
        </p:grpSpPr>
        <p:sp>
          <p:nvSpPr>
            <p:cNvPr id="780" name="Google Shape;780;p66"/>
            <p:cNvSpPr/>
            <p:nvPr/>
          </p:nvSpPr>
          <p:spPr>
            <a:xfrm>
              <a:off x="2389578" y="2356488"/>
              <a:ext cx="1332300" cy="1031700"/>
            </a:xfrm>
            <a:prstGeom prst="rect">
              <a:avLst/>
            </a:prstGeom>
            <a:solidFill>
              <a:srgbClr val="1B786F"/>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sz="1800">
                <a:solidFill>
                  <a:schemeClr val="lt1"/>
                </a:solidFill>
              </a:endParaRPr>
            </a:p>
            <a:p>
              <a:pPr indent="0" lvl="0" marL="0" rtl="0" algn="l">
                <a:spcBef>
                  <a:spcPts val="0"/>
                </a:spcBef>
                <a:spcAft>
                  <a:spcPts val="0"/>
                </a:spcAft>
                <a:buNone/>
              </a:pPr>
              <a:r>
                <a:rPr lang="en-US" sz="1800">
                  <a:solidFill>
                    <a:schemeClr val="lt1"/>
                  </a:solidFill>
                </a:rPr>
                <a:t>Maintain </a:t>
              </a:r>
              <a:r>
                <a:rPr lang="en-US" sz="1800">
                  <a:solidFill>
                    <a:schemeClr val="lt1"/>
                  </a:solidFill>
                </a:rPr>
                <a:t>momentum</a:t>
              </a:r>
              <a:r>
                <a:rPr lang="en-US" sz="1800">
                  <a:solidFill>
                    <a:schemeClr val="lt1"/>
                  </a:solidFill>
                </a:rPr>
                <a:t> and reignite interest</a:t>
              </a:r>
              <a:endParaRPr sz="1800">
                <a:solidFill>
                  <a:schemeClr val="lt1"/>
                </a:solidFill>
              </a:endParaRPr>
            </a:p>
          </p:txBody>
        </p:sp>
        <p:sp>
          <p:nvSpPr>
            <p:cNvPr id="781" name="Google Shape;781;p66"/>
            <p:cNvSpPr/>
            <p:nvPr/>
          </p:nvSpPr>
          <p:spPr>
            <a:xfrm>
              <a:off x="2389575" y="2071477"/>
              <a:ext cx="1332300" cy="507300"/>
            </a:xfrm>
            <a:prstGeom prst="round1Rect">
              <a:avLst>
                <a:gd fmla="val 50000" name="adj"/>
              </a:avLst>
            </a:prstGeom>
            <a:solidFill>
              <a:srgbClr val="155B5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800">
                  <a:solidFill>
                    <a:srgbClr val="FFFFFF"/>
                  </a:solidFill>
                </a:rPr>
                <a:t>Nurture and </a:t>
              </a:r>
              <a:endParaRPr sz="1800">
                <a:solidFill>
                  <a:srgbClr val="FFFFFF"/>
                </a:solidFill>
              </a:endParaRPr>
            </a:p>
            <a:p>
              <a:pPr indent="0" lvl="0" marL="0" rtl="0" algn="l">
                <a:spcBef>
                  <a:spcPts val="0"/>
                </a:spcBef>
                <a:spcAft>
                  <a:spcPts val="0"/>
                </a:spcAft>
                <a:buNone/>
              </a:pPr>
              <a:r>
                <a:rPr lang="en-US" sz="1800">
                  <a:solidFill>
                    <a:srgbClr val="FFFFFF"/>
                  </a:solidFill>
                </a:rPr>
                <a:t>Re Engage</a:t>
              </a:r>
              <a:endParaRPr sz="1800">
                <a:solidFill>
                  <a:srgbClr val="FFFFFF"/>
                </a:solidFill>
              </a:endParaRPr>
            </a:p>
          </p:txBody>
        </p:sp>
      </p:grpSp>
      <p:grpSp>
        <p:nvGrpSpPr>
          <p:cNvPr id="782" name="Google Shape;782;p66"/>
          <p:cNvGrpSpPr/>
          <p:nvPr/>
        </p:nvGrpSpPr>
        <p:grpSpPr>
          <a:xfrm>
            <a:off x="5165700" y="5248770"/>
            <a:ext cx="2397940" cy="1609237"/>
            <a:chOff x="2734174" y="3089963"/>
            <a:chExt cx="1798500" cy="1476906"/>
          </a:xfrm>
        </p:grpSpPr>
        <p:sp>
          <p:nvSpPr>
            <p:cNvPr id="783" name="Google Shape;783;p66"/>
            <p:cNvSpPr/>
            <p:nvPr/>
          </p:nvSpPr>
          <p:spPr>
            <a:xfrm>
              <a:off x="2734175" y="3652170"/>
              <a:ext cx="1798500" cy="914700"/>
            </a:xfrm>
            <a:prstGeom prst="rect">
              <a:avLst/>
            </a:prstGeom>
            <a:solidFill>
              <a:srgbClr val="BFBFBF"/>
            </a:solidFill>
            <a:ln>
              <a:noFill/>
            </a:ln>
          </p:spPr>
          <p:txBody>
            <a:bodyPr anchorCtr="0" anchor="b" bIns="121900" lIns="121900" spcFirstLastPara="1" rIns="121900" wrap="square" tIns="121900">
              <a:noAutofit/>
            </a:bodyPr>
            <a:lstStyle/>
            <a:p>
              <a:pPr indent="0" lvl="0" marL="0" rtl="0" algn="l">
                <a:spcBef>
                  <a:spcPts val="0"/>
                </a:spcBef>
                <a:spcAft>
                  <a:spcPts val="0"/>
                </a:spcAft>
                <a:buNone/>
              </a:pPr>
              <a:r>
                <a:rPr lang="en-US" sz="1800">
                  <a:solidFill>
                    <a:schemeClr val="dk1"/>
                  </a:solidFill>
                </a:rPr>
                <a:t>Send a tailored proposal</a:t>
              </a:r>
              <a:endParaRPr sz="1800">
                <a:solidFill>
                  <a:schemeClr val="dk1"/>
                </a:solidFill>
              </a:endParaRPr>
            </a:p>
          </p:txBody>
        </p:sp>
        <p:sp>
          <p:nvSpPr>
            <p:cNvPr id="784" name="Google Shape;784;p66"/>
            <p:cNvSpPr/>
            <p:nvPr/>
          </p:nvSpPr>
          <p:spPr>
            <a:xfrm>
              <a:off x="2734174" y="3089963"/>
              <a:ext cx="1798500" cy="6297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800">
                  <a:solidFill>
                    <a:srgbClr val="FFFFFF"/>
                  </a:solidFill>
                </a:rPr>
                <a:t>Proposal and booking</a:t>
              </a:r>
              <a:endParaRPr sz="1800">
                <a:solidFill>
                  <a:srgbClr val="FFFFFF"/>
                </a:solidFill>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pic>
        <p:nvPicPr>
          <p:cNvPr id="789" name="Google Shape;789;p67"/>
          <p:cNvPicPr preferRelativeResize="0"/>
          <p:nvPr/>
        </p:nvPicPr>
        <p:blipFill rotWithShape="1">
          <a:blip r:embed="rId3">
            <a:alphaModFix/>
          </a:blip>
          <a:srcRect b="0" l="0" r="0" t="0"/>
          <a:stretch/>
        </p:blipFill>
        <p:spPr>
          <a:xfrm>
            <a:off x="609600" y="1066800"/>
            <a:ext cx="10972800" cy="26988"/>
          </a:xfrm>
          <a:prstGeom prst="rect">
            <a:avLst/>
          </a:prstGeom>
          <a:noFill/>
          <a:ln>
            <a:noFill/>
          </a:ln>
        </p:spPr>
      </p:pic>
      <p:sp>
        <p:nvSpPr>
          <p:cNvPr id="790" name="Google Shape;790;p67"/>
          <p:cNvSpPr txBox="1"/>
          <p:nvPr/>
        </p:nvSpPr>
        <p:spPr>
          <a:xfrm>
            <a:off x="609600" y="435121"/>
            <a:ext cx="10972800" cy="788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CRM follows a customer through their journey </a:t>
            </a:r>
            <a:endParaRPr b="0" i="0" sz="2900" u="none" cap="none" strike="noStrike">
              <a:solidFill>
                <a:srgbClr val="434343"/>
              </a:solidFill>
              <a:latin typeface="Arial"/>
              <a:ea typeface="Arial"/>
              <a:cs typeface="Arial"/>
              <a:sym typeface="Arial"/>
            </a:endParaRPr>
          </a:p>
        </p:txBody>
      </p:sp>
      <p:pic>
        <p:nvPicPr>
          <p:cNvPr id="791" name="Google Shape;791;p67"/>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grpSp>
        <p:nvGrpSpPr>
          <p:cNvPr id="792" name="Google Shape;792;p67"/>
          <p:cNvGrpSpPr/>
          <p:nvPr/>
        </p:nvGrpSpPr>
        <p:grpSpPr>
          <a:xfrm>
            <a:off x="5539779" y="1611476"/>
            <a:ext cx="4314144" cy="3874379"/>
            <a:chOff x="2820225" y="891450"/>
            <a:chExt cx="3175200" cy="3175200"/>
          </a:xfrm>
        </p:grpSpPr>
        <p:sp>
          <p:nvSpPr>
            <p:cNvPr id="793" name="Google Shape;793;p67"/>
            <p:cNvSpPr/>
            <p:nvPr/>
          </p:nvSpPr>
          <p:spPr>
            <a:xfrm rot="10800000">
              <a:off x="2820225" y="891450"/>
              <a:ext cx="3175200" cy="3175200"/>
            </a:xfrm>
            <a:prstGeom prst="blockArc">
              <a:avLst>
                <a:gd fmla="val 5399801" name="adj1"/>
                <a:gd fmla="val 3012680" name="adj2"/>
                <a:gd fmla="val 6939" name="adj3"/>
              </a:avLst>
            </a:prstGeom>
            <a:solidFill>
              <a:srgbClr val="D0CFCE"/>
            </a:solidFill>
            <a:ln cap="flat" cmpd="sng" w="9525">
              <a:solidFill>
                <a:srgbClr val="D0CFCE"/>
              </a:solidFill>
              <a:prstDash val="solid"/>
              <a:round/>
              <a:headEnd len="sm" w="sm" type="none"/>
              <a:tailEnd len="sm" w="sm" type="none"/>
            </a:ln>
          </p:spPr>
          <p:txBody>
            <a:bodyPr anchorCtr="0" anchor="ctr" bIns="156975" lIns="156975" spcFirstLastPara="1" rIns="156975" wrap="square" tIns="156975">
              <a:noAutofit/>
            </a:bodyPr>
            <a:lstStyle/>
            <a:p>
              <a:pPr indent="0" lvl="0" marL="0" rtl="0" algn="l">
                <a:spcBef>
                  <a:spcPts val="0"/>
                </a:spcBef>
                <a:spcAft>
                  <a:spcPts val="0"/>
                </a:spcAft>
                <a:buNone/>
              </a:pPr>
              <a:r>
                <a:t/>
              </a:r>
              <a:endParaRPr/>
            </a:p>
          </p:txBody>
        </p:sp>
        <p:sp>
          <p:nvSpPr>
            <p:cNvPr id="794" name="Google Shape;794;p67"/>
            <p:cNvSpPr/>
            <p:nvPr/>
          </p:nvSpPr>
          <p:spPr>
            <a:xfrm rot="10800000">
              <a:off x="3175023" y="1179900"/>
              <a:ext cx="450600" cy="450600"/>
            </a:xfrm>
            <a:prstGeom prst="rtTriangle">
              <a:avLst/>
            </a:prstGeom>
            <a:solidFill>
              <a:srgbClr val="D0CFCE"/>
            </a:solidFill>
            <a:ln cap="flat" cmpd="sng" w="9525">
              <a:solidFill>
                <a:srgbClr val="D0CFCE"/>
              </a:solidFill>
              <a:prstDash val="solid"/>
              <a:round/>
              <a:headEnd len="sm" w="sm" type="none"/>
              <a:tailEnd len="sm" w="sm" type="none"/>
            </a:ln>
          </p:spPr>
          <p:txBody>
            <a:bodyPr anchorCtr="0" anchor="ctr" bIns="156975" lIns="156975" spcFirstLastPara="1" rIns="156975" wrap="square" tIns="156975">
              <a:noAutofit/>
            </a:bodyPr>
            <a:lstStyle/>
            <a:p>
              <a:pPr indent="0" lvl="0" marL="0" rtl="0" algn="l">
                <a:spcBef>
                  <a:spcPts val="0"/>
                </a:spcBef>
                <a:spcAft>
                  <a:spcPts val="0"/>
                </a:spcAft>
                <a:buNone/>
              </a:pPr>
              <a:r>
                <a:t/>
              </a:r>
              <a:endParaRPr/>
            </a:p>
          </p:txBody>
        </p:sp>
      </p:grpSp>
      <p:grpSp>
        <p:nvGrpSpPr>
          <p:cNvPr id="795" name="Google Shape;795;p67"/>
          <p:cNvGrpSpPr/>
          <p:nvPr/>
        </p:nvGrpSpPr>
        <p:grpSpPr>
          <a:xfrm>
            <a:off x="7883441" y="1186440"/>
            <a:ext cx="1776365" cy="996671"/>
            <a:chOff x="3798075" y="775520"/>
            <a:chExt cx="1332307" cy="914712"/>
          </a:xfrm>
        </p:grpSpPr>
        <p:sp>
          <p:nvSpPr>
            <p:cNvPr id="796" name="Google Shape;796;p67"/>
            <p:cNvSpPr/>
            <p:nvPr/>
          </p:nvSpPr>
          <p:spPr>
            <a:xfrm>
              <a:off x="3798075" y="1060532"/>
              <a:ext cx="1332300" cy="629700"/>
            </a:xfrm>
            <a:prstGeom prst="rect">
              <a:avLst/>
            </a:prstGeom>
            <a:solidFill>
              <a:srgbClr val="BFBFBF"/>
            </a:solidFill>
            <a:ln>
              <a:noFill/>
            </a:ln>
          </p:spPr>
          <p:txBody>
            <a:bodyPr anchorCtr="0" anchor="b" bIns="121900" lIns="121900" spcFirstLastPara="1" rIns="121900" wrap="square" tIns="121900">
              <a:noAutofit/>
            </a:bodyPr>
            <a:lstStyle/>
            <a:p>
              <a:pPr indent="0" lvl="0" marL="0" rtl="0" algn="l">
                <a:spcBef>
                  <a:spcPts val="0"/>
                </a:spcBef>
                <a:spcAft>
                  <a:spcPts val="0"/>
                </a:spcAft>
                <a:buNone/>
              </a:pPr>
              <a:r>
                <a:rPr lang="en-US" sz="1100">
                  <a:solidFill>
                    <a:schemeClr val="dk1"/>
                  </a:solidFill>
                  <a:latin typeface="Roboto"/>
                  <a:ea typeface="Roboto"/>
                  <a:cs typeface="Roboto"/>
                  <a:sym typeface="Roboto"/>
                </a:rPr>
                <a:t>Collect Contact Info</a:t>
              </a:r>
              <a:endParaRPr sz="1900">
                <a:solidFill>
                  <a:schemeClr val="dk1"/>
                </a:solidFill>
              </a:endParaRPr>
            </a:p>
          </p:txBody>
        </p:sp>
        <p:sp>
          <p:nvSpPr>
            <p:cNvPr id="797" name="Google Shape;797;p67"/>
            <p:cNvSpPr/>
            <p:nvPr/>
          </p:nvSpPr>
          <p:spPr>
            <a:xfrm>
              <a:off x="3798082" y="775520"/>
              <a:ext cx="1332300" cy="3357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100">
                  <a:solidFill>
                    <a:srgbClr val="FFFFFF"/>
                  </a:solidFill>
                  <a:latin typeface="Roboto"/>
                  <a:ea typeface="Roboto"/>
                  <a:cs typeface="Roboto"/>
                  <a:sym typeface="Roboto"/>
                </a:rPr>
                <a:t>Lead Capture</a:t>
              </a:r>
              <a:endParaRPr sz="1100">
                <a:solidFill>
                  <a:srgbClr val="FFFFFF"/>
                </a:solidFill>
              </a:endParaRPr>
            </a:p>
          </p:txBody>
        </p:sp>
      </p:grpSp>
      <p:grpSp>
        <p:nvGrpSpPr>
          <p:cNvPr id="798" name="Google Shape;798;p67"/>
          <p:cNvGrpSpPr/>
          <p:nvPr/>
        </p:nvGrpSpPr>
        <p:grpSpPr>
          <a:xfrm>
            <a:off x="4557620" y="4438301"/>
            <a:ext cx="1776360" cy="994381"/>
            <a:chOff x="2389575" y="2071477"/>
            <a:chExt cx="1332303" cy="745805"/>
          </a:xfrm>
        </p:grpSpPr>
        <p:sp>
          <p:nvSpPr>
            <p:cNvPr id="799" name="Google Shape;799;p67"/>
            <p:cNvSpPr/>
            <p:nvPr/>
          </p:nvSpPr>
          <p:spPr>
            <a:xfrm>
              <a:off x="2389578" y="2356482"/>
              <a:ext cx="1332300" cy="460800"/>
            </a:xfrm>
            <a:prstGeom prst="rect">
              <a:avLst/>
            </a:prstGeom>
            <a:solidFill>
              <a:srgbClr val="BFBFBF"/>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100">
                  <a:solidFill>
                    <a:schemeClr val="dk1"/>
                  </a:solidFill>
                  <a:latin typeface="Roboto"/>
                  <a:ea typeface="Roboto"/>
                  <a:cs typeface="Roboto"/>
                  <a:sym typeface="Roboto"/>
                </a:rPr>
                <a:t>Deliver the workshop and collect feedback</a:t>
              </a:r>
              <a:endParaRPr sz="1900">
                <a:solidFill>
                  <a:schemeClr val="dk1"/>
                </a:solidFill>
              </a:endParaRPr>
            </a:p>
          </p:txBody>
        </p:sp>
        <p:sp>
          <p:nvSpPr>
            <p:cNvPr id="800" name="Google Shape;800;p67"/>
            <p:cNvSpPr/>
            <p:nvPr/>
          </p:nvSpPr>
          <p:spPr>
            <a:xfrm>
              <a:off x="2389575" y="2071477"/>
              <a:ext cx="1332300" cy="2850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100">
                  <a:solidFill>
                    <a:srgbClr val="FFFFFF"/>
                  </a:solidFill>
                  <a:latin typeface="Roboto"/>
                  <a:ea typeface="Roboto"/>
                  <a:cs typeface="Roboto"/>
                  <a:sym typeface="Roboto"/>
                </a:rPr>
                <a:t>StoryBuilds workshop delivery</a:t>
              </a:r>
              <a:endParaRPr sz="1100">
                <a:solidFill>
                  <a:srgbClr val="FFFFFF"/>
                </a:solidFill>
              </a:endParaRPr>
            </a:p>
          </p:txBody>
        </p:sp>
      </p:grpSp>
      <p:grpSp>
        <p:nvGrpSpPr>
          <p:cNvPr id="801" name="Google Shape;801;p67"/>
          <p:cNvGrpSpPr/>
          <p:nvPr/>
        </p:nvGrpSpPr>
        <p:grpSpPr>
          <a:xfrm>
            <a:off x="9203542" y="4489350"/>
            <a:ext cx="1776356" cy="996659"/>
            <a:chOff x="4731075" y="3367427"/>
            <a:chExt cx="1332300" cy="914450"/>
          </a:xfrm>
        </p:grpSpPr>
        <p:sp>
          <p:nvSpPr>
            <p:cNvPr id="802" name="Google Shape;802;p67"/>
            <p:cNvSpPr/>
            <p:nvPr/>
          </p:nvSpPr>
          <p:spPr>
            <a:xfrm>
              <a:off x="4731075" y="3652177"/>
              <a:ext cx="1332300" cy="629700"/>
            </a:xfrm>
            <a:prstGeom prst="rect">
              <a:avLst/>
            </a:prstGeom>
            <a:solidFill>
              <a:srgbClr val="BFBFB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100">
                  <a:solidFill>
                    <a:schemeClr val="dk1"/>
                  </a:solidFill>
                  <a:latin typeface="Roboto"/>
                  <a:ea typeface="Roboto"/>
                  <a:cs typeface="Roboto"/>
                  <a:sym typeface="Roboto"/>
                </a:rPr>
                <a:t>Understand client needs</a:t>
              </a:r>
              <a:endParaRPr sz="1900">
                <a:solidFill>
                  <a:schemeClr val="dk1"/>
                </a:solidFill>
              </a:endParaRPr>
            </a:p>
          </p:txBody>
        </p:sp>
        <p:sp>
          <p:nvSpPr>
            <p:cNvPr id="803" name="Google Shape;803;p67"/>
            <p:cNvSpPr/>
            <p:nvPr/>
          </p:nvSpPr>
          <p:spPr>
            <a:xfrm>
              <a:off x="4731075" y="3367427"/>
              <a:ext cx="1332300" cy="3525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100">
                  <a:solidFill>
                    <a:srgbClr val="FFFFFF"/>
                  </a:solidFill>
                  <a:latin typeface="Roboto"/>
                  <a:ea typeface="Roboto"/>
                  <a:cs typeface="Roboto"/>
                  <a:sym typeface="Roboto"/>
                </a:rPr>
                <a:t>Assess and understand needs</a:t>
              </a:r>
              <a:endParaRPr sz="1100">
                <a:solidFill>
                  <a:srgbClr val="FFFFFF"/>
                </a:solidFill>
              </a:endParaRPr>
            </a:p>
          </p:txBody>
        </p:sp>
      </p:grpSp>
      <p:grpSp>
        <p:nvGrpSpPr>
          <p:cNvPr id="804" name="Google Shape;804;p67"/>
          <p:cNvGrpSpPr/>
          <p:nvPr/>
        </p:nvGrpSpPr>
        <p:grpSpPr>
          <a:xfrm>
            <a:off x="9227925" y="3066706"/>
            <a:ext cx="1776357" cy="996718"/>
            <a:chOff x="5206574" y="2071477"/>
            <a:chExt cx="1332301" cy="733205"/>
          </a:xfrm>
        </p:grpSpPr>
        <p:sp>
          <p:nvSpPr>
            <p:cNvPr id="805" name="Google Shape;805;p67"/>
            <p:cNvSpPr/>
            <p:nvPr/>
          </p:nvSpPr>
          <p:spPr>
            <a:xfrm>
              <a:off x="5206574" y="2356482"/>
              <a:ext cx="1332300" cy="448200"/>
            </a:xfrm>
            <a:prstGeom prst="rect">
              <a:avLst/>
            </a:prstGeom>
            <a:solidFill>
              <a:srgbClr val="BFBFBF"/>
            </a:solidFill>
            <a:ln>
              <a:noFill/>
            </a:ln>
          </p:spPr>
          <p:txBody>
            <a:bodyPr anchorCtr="0" anchor="b" bIns="121900" lIns="121900" spcFirstLastPara="1" rIns="121900" wrap="square" tIns="121900">
              <a:noAutofit/>
            </a:bodyPr>
            <a:lstStyle/>
            <a:p>
              <a:pPr indent="0" lvl="0" marL="0" marR="0" rtl="0" algn="l">
                <a:lnSpc>
                  <a:spcPct val="100000"/>
                </a:lnSpc>
                <a:spcBef>
                  <a:spcPts val="0"/>
                </a:spcBef>
                <a:spcAft>
                  <a:spcPts val="0"/>
                </a:spcAft>
                <a:buNone/>
              </a:pPr>
              <a:r>
                <a:rPr lang="en-US" sz="1100">
                  <a:solidFill>
                    <a:schemeClr val="dk1"/>
                  </a:solidFill>
                  <a:latin typeface="Roboto"/>
                  <a:ea typeface="Roboto"/>
                  <a:cs typeface="Roboto"/>
                  <a:sym typeface="Roboto"/>
                </a:rPr>
                <a:t>Automate Welcome email</a:t>
              </a:r>
              <a:endParaRPr sz="1900">
                <a:solidFill>
                  <a:schemeClr val="dk1"/>
                </a:solidFill>
              </a:endParaRPr>
            </a:p>
          </p:txBody>
        </p:sp>
        <p:sp>
          <p:nvSpPr>
            <p:cNvPr id="806" name="Google Shape;806;p67"/>
            <p:cNvSpPr/>
            <p:nvPr/>
          </p:nvSpPr>
          <p:spPr>
            <a:xfrm>
              <a:off x="5206575" y="2071477"/>
              <a:ext cx="1332300" cy="2850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100">
                  <a:solidFill>
                    <a:srgbClr val="FFFFFF"/>
                  </a:solidFill>
                  <a:latin typeface="Roboto"/>
                  <a:ea typeface="Roboto"/>
                  <a:cs typeface="Roboto"/>
                  <a:sym typeface="Roboto"/>
                </a:rPr>
                <a:t>Initial Outreach</a:t>
              </a:r>
              <a:endParaRPr sz="1100">
                <a:solidFill>
                  <a:srgbClr val="FFFFFF"/>
                </a:solidFill>
              </a:endParaRPr>
            </a:p>
          </p:txBody>
        </p:sp>
      </p:grpSp>
      <p:grpSp>
        <p:nvGrpSpPr>
          <p:cNvPr id="807" name="Google Shape;807;p67"/>
          <p:cNvGrpSpPr/>
          <p:nvPr/>
        </p:nvGrpSpPr>
        <p:grpSpPr>
          <a:xfrm>
            <a:off x="4557620" y="2990825"/>
            <a:ext cx="1776360" cy="996750"/>
            <a:chOff x="2389575" y="2071477"/>
            <a:chExt cx="1332303" cy="1316711"/>
          </a:xfrm>
        </p:grpSpPr>
        <p:sp>
          <p:nvSpPr>
            <p:cNvPr id="808" name="Google Shape;808;p67"/>
            <p:cNvSpPr/>
            <p:nvPr/>
          </p:nvSpPr>
          <p:spPr>
            <a:xfrm>
              <a:off x="2389578" y="2356488"/>
              <a:ext cx="1332300" cy="1031700"/>
            </a:xfrm>
            <a:prstGeom prst="rect">
              <a:avLst/>
            </a:prstGeom>
            <a:solidFill>
              <a:srgbClr val="1B786F"/>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sz="1100">
                <a:solidFill>
                  <a:schemeClr val="lt1"/>
                </a:solidFill>
                <a:latin typeface="Roboto"/>
                <a:ea typeface="Roboto"/>
                <a:cs typeface="Roboto"/>
                <a:sym typeface="Roboto"/>
              </a:endParaRPr>
            </a:p>
            <a:p>
              <a:pPr indent="0" lvl="0" marL="0" rtl="0" algn="l">
                <a:spcBef>
                  <a:spcPts val="0"/>
                </a:spcBef>
                <a:spcAft>
                  <a:spcPts val="0"/>
                </a:spcAft>
                <a:buNone/>
              </a:pPr>
              <a:r>
                <a:rPr lang="en-US" sz="1100">
                  <a:solidFill>
                    <a:schemeClr val="lt1"/>
                  </a:solidFill>
                  <a:latin typeface="Roboto"/>
                  <a:ea typeface="Roboto"/>
                  <a:cs typeface="Roboto"/>
                  <a:sym typeface="Roboto"/>
                </a:rPr>
                <a:t>Maintain momentum and reignite interest</a:t>
              </a:r>
              <a:endParaRPr sz="1100">
                <a:solidFill>
                  <a:schemeClr val="lt1"/>
                </a:solidFill>
                <a:latin typeface="Roboto"/>
                <a:ea typeface="Roboto"/>
                <a:cs typeface="Roboto"/>
                <a:sym typeface="Roboto"/>
              </a:endParaRPr>
            </a:p>
          </p:txBody>
        </p:sp>
        <p:sp>
          <p:nvSpPr>
            <p:cNvPr id="809" name="Google Shape;809;p67"/>
            <p:cNvSpPr/>
            <p:nvPr/>
          </p:nvSpPr>
          <p:spPr>
            <a:xfrm>
              <a:off x="2389575" y="2071477"/>
              <a:ext cx="1332300" cy="507300"/>
            </a:xfrm>
            <a:prstGeom prst="round1Rect">
              <a:avLst>
                <a:gd fmla="val 50000" name="adj"/>
              </a:avLst>
            </a:prstGeom>
            <a:solidFill>
              <a:srgbClr val="155B5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100">
                  <a:solidFill>
                    <a:srgbClr val="FFFFFF"/>
                  </a:solidFill>
                  <a:latin typeface="Roboto"/>
                  <a:ea typeface="Roboto"/>
                  <a:cs typeface="Roboto"/>
                  <a:sym typeface="Roboto"/>
                </a:rPr>
                <a:t>Nurture and Re Engage</a:t>
              </a:r>
              <a:endParaRPr sz="1100">
                <a:solidFill>
                  <a:srgbClr val="FFFFFF"/>
                </a:solidFill>
              </a:endParaRPr>
            </a:p>
          </p:txBody>
        </p:sp>
      </p:grpSp>
      <p:grpSp>
        <p:nvGrpSpPr>
          <p:cNvPr id="810" name="Google Shape;810;p67"/>
          <p:cNvGrpSpPr/>
          <p:nvPr/>
        </p:nvGrpSpPr>
        <p:grpSpPr>
          <a:xfrm>
            <a:off x="6880588" y="5241623"/>
            <a:ext cx="1776356" cy="996657"/>
            <a:chOff x="2734175" y="3367177"/>
            <a:chExt cx="1332300" cy="914700"/>
          </a:xfrm>
        </p:grpSpPr>
        <p:sp>
          <p:nvSpPr>
            <p:cNvPr id="811" name="Google Shape;811;p67"/>
            <p:cNvSpPr/>
            <p:nvPr/>
          </p:nvSpPr>
          <p:spPr>
            <a:xfrm>
              <a:off x="2734175" y="3652177"/>
              <a:ext cx="1332300" cy="629700"/>
            </a:xfrm>
            <a:prstGeom prst="rect">
              <a:avLst/>
            </a:prstGeom>
            <a:solidFill>
              <a:srgbClr val="BFBFBF"/>
            </a:solidFill>
            <a:ln>
              <a:noFill/>
            </a:ln>
          </p:spPr>
          <p:txBody>
            <a:bodyPr anchorCtr="0" anchor="b" bIns="121900" lIns="121900" spcFirstLastPara="1" rIns="121900" wrap="square" tIns="121900">
              <a:noAutofit/>
            </a:bodyPr>
            <a:lstStyle/>
            <a:p>
              <a:pPr indent="0" lvl="0" marL="0" rtl="0" algn="l">
                <a:spcBef>
                  <a:spcPts val="0"/>
                </a:spcBef>
                <a:spcAft>
                  <a:spcPts val="0"/>
                </a:spcAft>
                <a:buNone/>
              </a:pPr>
              <a:r>
                <a:rPr lang="en-US" sz="1100">
                  <a:solidFill>
                    <a:schemeClr val="dk1"/>
                  </a:solidFill>
                  <a:latin typeface="Roboto"/>
                  <a:ea typeface="Roboto"/>
                  <a:cs typeface="Roboto"/>
                  <a:sym typeface="Roboto"/>
                </a:rPr>
                <a:t>Send a tailored proposal</a:t>
              </a:r>
              <a:endParaRPr sz="1900">
                <a:solidFill>
                  <a:schemeClr val="dk1"/>
                </a:solidFill>
              </a:endParaRPr>
            </a:p>
          </p:txBody>
        </p:sp>
        <p:sp>
          <p:nvSpPr>
            <p:cNvPr id="812" name="Google Shape;812;p67"/>
            <p:cNvSpPr/>
            <p:nvPr/>
          </p:nvSpPr>
          <p:spPr>
            <a:xfrm>
              <a:off x="2734175" y="3367177"/>
              <a:ext cx="1332300" cy="352500"/>
            </a:xfrm>
            <a:prstGeom prst="round1Rect">
              <a:avLst>
                <a:gd fmla="val 50000" name="adj"/>
              </a:avLst>
            </a:prstGeom>
            <a:solidFill>
              <a:srgbClr val="5E5E5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100">
                  <a:solidFill>
                    <a:srgbClr val="FFFFFF"/>
                  </a:solidFill>
                  <a:latin typeface="Roboto"/>
                  <a:ea typeface="Roboto"/>
                  <a:cs typeface="Roboto"/>
                  <a:sym typeface="Roboto"/>
                </a:rPr>
                <a:t>Proposal and booking</a:t>
              </a:r>
              <a:endParaRPr sz="1100">
                <a:solidFill>
                  <a:srgbClr val="FFFFFF"/>
                </a:solidFill>
              </a:endParaRPr>
            </a:p>
          </p:txBody>
        </p:sp>
      </p:grpSp>
      <p:sp>
        <p:nvSpPr>
          <p:cNvPr id="813" name="Google Shape;813;p67"/>
          <p:cNvSpPr txBox="1"/>
          <p:nvPr/>
        </p:nvSpPr>
        <p:spPr>
          <a:xfrm>
            <a:off x="609600" y="2092425"/>
            <a:ext cx="3187800" cy="3070800"/>
          </a:xfrm>
          <a:prstGeom prst="rect">
            <a:avLst/>
          </a:prstGeom>
          <a:solidFill>
            <a:srgbClr val="FFF2CC"/>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500">
                <a:solidFill>
                  <a:srgbClr val="555555"/>
                </a:solidFill>
              </a:rPr>
              <a:t>Retain, Re-engage, Nurture </a:t>
            </a:r>
            <a:endParaRPr sz="1500">
              <a:solidFill>
                <a:srgbClr val="555555"/>
              </a:solidFill>
            </a:endParaRPr>
          </a:p>
          <a:p>
            <a:pPr indent="0" lvl="0" marL="0" rtl="0" algn="l">
              <a:lnSpc>
                <a:spcPct val="115000"/>
              </a:lnSpc>
              <a:spcBef>
                <a:spcPts val="0"/>
              </a:spcBef>
              <a:spcAft>
                <a:spcPts val="0"/>
              </a:spcAft>
              <a:buNone/>
            </a:pPr>
            <a:r>
              <a:t/>
            </a:r>
            <a:endParaRPr sz="1500">
              <a:solidFill>
                <a:srgbClr val="555555"/>
              </a:solidFill>
            </a:endParaRPr>
          </a:p>
          <a:p>
            <a:pPr indent="-323850" lvl="0" marL="457200" rtl="0" algn="l">
              <a:lnSpc>
                <a:spcPct val="115000"/>
              </a:lnSpc>
              <a:spcBef>
                <a:spcPts val="0"/>
              </a:spcBef>
              <a:spcAft>
                <a:spcPts val="0"/>
              </a:spcAft>
              <a:buClr>
                <a:srgbClr val="555555"/>
              </a:buClr>
              <a:buSzPts val="1500"/>
              <a:buChar char="●"/>
            </a:pPr>
            <a:r>
              <a:rPr b="1" lang="en-US" sz="1500">
                <a:solidFill>
                  <a:srgbClr val="555555"/>
                </a:solidFill>
              </a:rPr>
              <a:t>Focus:</a:t>
            </a:r>
            <a:r>
              <a:rPr lang="en-US" sz="1500">
                <a:solidFill>
                  <a:srgbClr val="555555"/>
                </a:solidFill>
              </a:rPr>
              <a:t> Building and maintaining strong relationships and fostering a loyal customer base. </a:t>
            </a:r>
            <a:endParaRPr sz="1500">
              <a:solidFill>
                <a:srgbClr val="555555"/>
              </a:solidFill>
            </a:endParaRPr>
          </a:p>
          <a:p>
            <a:pPr indent="-323850" lvl="0" marL="457200" rtl="0" algn="l">
              <a:lnSpc>
                <a:spcPct val="115000"/>
              </a:lnSpc>
              <a:spcBef>
                <a:spcPts val="0"/>
              </a:spcBef>
              <a:spcAft>
                <a:spcPts val="0"/>
              </a:spcAft>
              <a:buClr>
                <a:srgbClr val="555555"/>
              </a:buClr>
              <a:buSzPts val="1500"/>
              <a:buChar char="●"/>
            </a:pPr>
            <a:r>
              <a:rPr b="1" lang="en-US" sz="1500">
                <a:solidFill>
                  <a:srgbClr val="555555"/>
                </a:solidFill>
              </a:rPr>
              <a:t>Tactics:</a:t>
            </a:r>
            <a:r>
              <a:rPr lang="en-US" sz="1500">
                <a:solidFill>
                  <a:srgbClr val="555555"/>
                </a:solidFill>
              </a:rPr>
              <a:t> Provide ongoing demonstrations of LT value, opportunities for feedback,and encourage referrals</a:t>
            </a:r>
            <a:r>
              <a:rPr i="1" lang="en-US" sz="1500">
                <a:solidFill>
                  <a:srgbClr val="555555"/>
                </a:solidFill>
              </a:rPr>
              <a:t> </a:t>
            </a:r>
            <a:r>
              <a:rPr lang="en-US" sz="1500">
                <a:solidFill>
                  <a:srgbClr val="555555"/>
                </a:solidFill>
              </a:rPr>
              <a:t> </a:t>
            </a:r>
            <a:endParaRPr sz="1500">
              <a:solidFill>
                <a:srgbClr val="555555"/>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p68"/>
          <p:cNvSpPr/>
          <p:nvPr/>
        </p:nvSpPr>
        <p:spPr>
          <a:xfrm>
            <a:off x="4684900" y="3294950"/>
            <a:ext cx="2561100" cy="1451100"/>
          </a:xfrm>
          <a:prstGeom prst="ellipse">
            <a:avLst/>
          </a:prstGeom>
          <a:noFill/>
          <a:ln cap="flat" cmpd="sng" w="19050">
            <a:solidFill>
              <a:schemeClr val="accent2"/>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t/>
            </a:r>
            <a:endParaRPr sz="1600">
              <a:latin typeface="Calibri"/>
              <a:ea typeface="Calibri"/>
              <a:cs typeface="Calibri"/>
              <a:sym typeface="Calibri"/>
            </a:endParaRPr>
          </a:p>
          <a:p>
            <a:pPr indent="0" lvl="0" marL="0" rtl="0" algn="ctr">
              <a:spcBef>
                <a:spcPts val="0"/>
              </a:spcBef>
              <a:spcAft>
                <a:spcPts val="0"/>
              </a:spcAft>
              <a:buNone/>
            </a:pPr>
            <a:r>
              <a:t/>
            </a:r>
            <a:endParaRPr sz="1600">
              <a:latin typeface="Calibri"/>
              <a:ea typeface="Calibri"/>
              <a:cs typeface="Calibri"/>
              <a:sym typeface="Calibri"/>
            </a:endParaRPr>
          </a:p>
          <a:p>
            <a:pPr indent="0" lvl="0" marL="0" rtl="0" algn="ctr">
              <a:spcBef>
                <a:spcPts val="0"/>
              </a:spcBef>
              <a:spcAft>
                <a:spcPts val="0"/>
              </a:spcAft>
              <a:buNone/>
            </a:pPr>
            <a:r>
              <a:t/>
            </a:r>
            <a:endParaRPr sz="1600">
              <a:latin typeface="Calibri"/>
              <a:ea typeface="Calibri"/>
              <a:cs typeface="Calibri"/>
              <a:sym typeface="Calibri"/>
            </a:endParaRPr>
          </a:p>
          <a:p>
            <a:pPr indent="0" lvl="0" marL="0" rtl="0" algn="ctr">
              <a:spcBef>
                <a:spcPts val="0"/>
              </a:spcBef>
              <a:spcAft>
                <a:spcPts val="0"/>
              </a:spcAft>
              <a:buNone/>
            </a:pPr>
            <a:r>
              <a:rPr lang="en-US" sz="1600">
                <a:latin typeface="Calibri"/>
                <a:ea typeface="Calibri"/>
                <a:cs typeface="Calibri"/>
                <a:sym typeface="Calibri"/>
              </a:rPr>
              <a:t>Nurture and Re-engage</a:t>
            </a:r>
            <a:endParaRPr sz="1600">
              <a:latin typeface="Calibri"/>
              <a:ea typeface="Calibri"/>
              <a:cs typeface="Calibri"/>
              <a:sym typeface="Calibri"/>
            </a:endParaRPr>
          </a:p>
        </p:txBody>
      </p:sp>
      <p:pic>
        <p:nvPicPr>
          <p:cNvPr id="819" name="Google Shape;819;p68"/>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820" name="Google Shape;820;p68"/>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821" name="Google Shape;821;p68"/>
          <p:cNvSpPr txBox="1"/>
          <p:nvPr/>
        </p:nvSpPr>
        <p:spPr>
          <a:xfrm>
            <a:off x="609600" y="435113"/>
            <a:ext cx="10972800" cy="11433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dk1"/>
              </a:buClr>
              <a:buSzPts val="5600"/>
              <a:buFont typeface="Arial"/>
              <a:buNone/>
            </a:pPr>
            <a:r>
              <a:rPr lang="en-US" sz="2700">
                <a:solidFill>
                  <a:srgbClr val="434343"/>
                </a:solidFill>
              </a:rPr>
              <a:t>Content:  Updates, Proof/Thought Leadership, Incentives/Offers, Personalized Reach-outs</a:t>
            </a:r>
            <a:endParaRPr b="0" i="0" sz="2700" u="none" cap="none" strike="noStrike">
              <a:solidFill>
                <a:srgbClr val="434343"/>
              </a:solidFill>
              <a:latin typeface="Arial"/>
              <a:ea typeface="Arial"/>
              <a:cs typeface="Arial"/>
              <a:sym typeface="Arial"/>
            </a:endParaRPr>
          </a:p>
        </p:txBody>
      </p:sp>
      <p:pic>
        <p:nvPicPr>
          <p:cNvPr id="822" name="Google Shape;822;p68"/>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823" name="Google Shape;823;p68"/>
          <p:cNvPicPr preferRelativeResize="0"/>
          <p:nvPr/>
        </p:nvPicPr>
        <p:blipFill>
          <a:blip r:embed="rId5">
            <a:alphaModFix/>
          </a:blip>
          <a:stretch>
            <a:fillRect/>
          </a:stretch>
        </p:blipFill>
        <p:spPr>
          <a:xfrm>
            <a:off x="5602224" y="3468624"/>
            <a:ext cx="777250" cy="365700"/>
          </a:xfrm>
          <a:prstGeom prst="rect">
            <a:avLst/>
          </a:prstGeom>
          <a:noFill/>
          <a:ln>
            <a:noFill/>
          </a:ln>
        </p:spPr>
      </p:pic>
      <p:sp>
        <p:nvSpPr>
          <p:cNvPr id="824" name="Google Shape;824;p68"/>
          <p:cNvSpPr/>
          <p:nvPr/>
        </p:nvSpPr>
        <p:spPr>
          <a:xfrm>
            <a:off x="6667600" y="1691025"/>
            <a:ext cx="3804300" cy="114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1600">
                <a:latin typeface="Calibri"/>
                <a:ea typeface="Calibri"/>
                <a:cs typeface="Calibri"/>
                <a:sym typeface="Calibri"/>
              </a:rPr>
              <a:t>Upcoming event Calendar </a:t>
            </a:r>
            <a:endParaRPr sz="1600">
              <a:latin typeface="Calibri"/>
              <a:ea typeface="Calibri"/>
              <a:cs typeface="Calibri"/>
              <a:sym typeface="Calibri"/>
            </a:endParaRPr>
          </a:p>
          <a:p>
            <a:pPr indent="0" lvl="0" marL="0" marR="0" rtl="0" algn="ctr">
              <a:lnSpc>
                <a:spcPct val="100000"/>
              </a:lnSpc>
              <a:spcBef>
                <a:spcPts val="0"/>
              </a:spcBef>
              <a:spcAft>
                <a:spcPts val="0"/>
              </a:spcAft>
              <a:buNone/>
            </a:pPr>
            <a:r>
              <a:rPr lang="en-US" sz="1600">
                <a:latin typeface="Calibri"/>
                <a:ea typeface="Calibri"/>
                <a:cs typeface="Calibri"/>
                <a:sym typeface="Calibri"/>
              </a:rPr>
              <a:t>(LinkedIn Event, Conferences SB will be present)</a:t>
            </a:r>
            <a:endParaRPr sz="1600">
              <a:latin typeface="Calibri"/>
              <a:ea typeface="Calibri"/>
              <a:cs typeface="Calibri"/>
              <a:sym typeface="Calibri"/>
            </a:endParaRPr>
          </a:p>
        </p:txBody>
      </p:sp>
      <p:sp>
        <p:nvSpPr>
          <p:cNvPr id="825" name="Google Shape;825;p68"/>
          <p:cNvSpPr/>
          <p:nvPr/>
        </p:nvSpPr>
        <p:spPr>
          <a:xfrm>
            <a:off x="9072100" y="3126775"/>
            <a:ext cx="2561100" cy="114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1600">
                <a:latin typeface="Calibri"/>
                <a:ea typeface="Calibri"/>
                <a:cs typeface="Calibri"/>
                <a:sym typeface="Calibri"/>
              </a:rPr>
              <a:t>Workshop</a:t>
            </a:r>
            <a:r>
              <a:rPr lang="en-US" sz="1600">
                <a:latin typeface="Calibri"/>
                <a:ea typeface="Calibri"/>
                <a:cs typeface="Calibri"/>
                <a:sym typeface="Calibri"/>
              </a:rPr>
              <a:t> Highlights/Client Spotlight</a:t>
            </a:r>
            <a:endParaRPr sz="1600">
              <a:latin typeface="Calibri"/>
              <a:ea typeface="Calibri"/>
              <a:cs typeface="Calibri"/>
              <a:sym typeface="Calibri"/>
            </a:endParaRPr>
          </a:p>
        </p:txBody>
      </p:sp>
      <p:sp>
        <p:nvSpPr>
          <p:cNvPr id="826" name="Google Shape;826;p68"/>
          <p:cNvSpPr/>
          <p:nvPr/>
        </p:nvSpPr>
        <p:spPr>
          <a:xfrm>
            <a:off x="3203225" y="5213863"/>
            <a:ext cx="4741200" cy="1103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1600">
                <a:latin typeface="Calibri"/>
                <a:ea typeface="Calibri"/>
                <a:cs typeface="Calibri"/>
                <a:sym typeface="Calibri"/>
              </a:rPr>
              <a:t>Thought Leadership</a:t>
            </a:r>
            <a:endParaRPr sz="1600">
              <a:latin typeface="Calibri"/>
              <a:ea typeface="Calibri"/>
              <a:cs typeface="Calibri"/>
              <a:sym typeface="Calibri"/>
            </a:endParaRPr>
          </a:p>
          <a:p>
            <a:pPr indent="0" lvl="0" marL="0" marR="0" rtl="0" algn="ctr">
              <a:lnSpc>
                <a:spcPct val="100000"/>
              </a:lnSpc>
              <a:spcBef>
                <a:spcPts val="0"/>
              </a:spcBef>
              <a:spcAft>
                <a:spcPts val="0"/>
              </a:spcAft>
              <a:buNone/>
            </a:pPr>
            <a:r>
              <a:rPr lang="en-US" sz="1600">
                <a:latin typeface="Calibri"/>
                <a:ea typeface="Calibri"/>
                <a:cs typeface="Calibri"/>
                <a:sym typeface="Calibri"/>
              </a:rPr>
              <a:t>(blogs/posts/podcasts/professional development tips etc authored by leaders)</a:t>
            </a:r>
            <a:endParaRPr sz="1600">
              <a:latin typeface="Calibri"/>
              <a:ea typeface="Calibri"/>
              <a:cs typeface="Calibri"/>
              <a:sym typeface="Calibri"/>
            </a:endParaRPr>
          </a:p>
        </p:txBody>
      </p:sp>
      <p:sp>
        <p:nvSpPr>
          <p:cNvPr id="827" name="Google Shape;827;p68"/>
          <p:cNvSpPr/>
          <p:nvPr/>
        </p:nvSpPr>
        <p:spPr>
          <a:xfrm>
            <a:off x="1040050" y="2879850"/>
            <a:ext cx="2383200" cy="114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latin typeface="Calibri"/>
                <a:ea typeface="Calibri"/>
                <a:cs typeface="Calibri"/>
                <a:sym typeface="Calibri"/>
              </a:rPr>
              <a:t>Workshop </a:t>
            </a:r>
            <a:r>
              <a:rPr lang="en-US" sz="1600">
                <a:latin typeface="Calibri"/>
                <a:ea typeface="Calibri"/>
                <a:cs typeface="Calibri"/>
                <a:sym typeface="Calibri"/>
              </a:rPr>
              <a:t>Invitation</a:t>
            </a:r>
            <a:endParaRPr sz="1600">
              <a:latin typeface="Calibri"/>
              <a:ea typeface="Calibri"/>
              <a:cs typeface="Calibri"/>
              <a:sym typeface="Calibri"/>
            </a:endParaRPr>
          </a:p>
        </p:txBody>
      </p:sp>
      <p:sp>
        <p:nvSpPr>
          <p:cNvPr id="828" name="Google Shape;828;p68"/>
          <p:cNvSpPr/>
          <p:nvPr/>
        </p:nvSpPr>
        <p:spPr>
          <a:xfrm>
            <a:off x="3469925" y="1730825"/>
            <a:ext cx="2383200" cy="114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1600">
                <a:latin typeface="Calibri"/>
                <a:ea typeface="Calibri"/>
                <a:cs typeface="Calibri"/>
                <a:sym typeface="Calibri"/>
              </a:rPr>
              <a:t>Podcast Snippets</a:t>
            </a:r>
            <a:endParaRPr sz="1600">
              <a:latin typeface="Calibri"/>
              <a:ea typeface="Calibri"/>
              <a:cs typeface="Calibri"/>
              <a:sym typeface="Calibri"/>
            </a:endParaRPr>
          </a:p>
        </p:txBody>
      </p:sp>
      <p:sp>
        <p:nvSpPr>
          <p:cNvPr id="829" name="Google Shape;829;p68"/>
          <p:cNvSpPr/>
          <p:nvPr/>
        </p:nvSpPr>
        <p:spPr>
          <a:xfrm>
            <a:off x="8219725" y="4865275"/>
            <a:ext cx="2693700" cy="114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1600">
                <a:latin typeface="Calibri"/>
                <a:ea typeface="Calibri"/>
                <a:cs typeface="Calibri"/>
                <a:sym typeface="Calibri"/>
              </a:rPr>
              <a:t>Special Offers </a:t>
            </a:r>
            <a:endParaRPr sz="1600">
              <a:latin typeface="Calibri"/>
              <a:ea typeface="Calibri"/>
              <a:cs typeface="Calibri"/>
              <a:sym typeface="Calibri"/>
            </a:endParaRPr>
          </a:p>
          <a:p>
            <a:pPr indent="0" lvl="0" marL="0" marR="0" rtl="0" algn="ctr">
              <a:lnSpc>
                <a:spcPct val="100000"/>
              </a:lnSpc>
              <a:spcBef>
                <a:spcPts val="0"/>
              </a:spcBef>
              <a:spcAft>
                <a:spcPts val="0"/>
              </a:spcAft>
              <a:buNone/>
            </a:pPr>
            <a:r>
              <a:rPr lang="en-US" sz="1600">
                <a:latin typeface="Calibri"/>
                <a:ea typeface="Calibri"/>
                <a:cs typeface="Calibri"/>
                <a:sym typeface="Calibri"/>
              </a:rPr>
              <a:t>(early bird offers, referral incentives)</a:t>
            </a:r>
            <a:endParaRPr sz="1600">
              <a:latin typeface="Calibri"/>
              <a:ea typeface="Calibri"/>
              <a:cs typeface="Calibri"/>
              <a:sym typeface="Calibri"/>
            </a:endParaRPr>
          </a:p>
        </p:txBody>
      </p:sp>
      <p:sp>
        <p:nvSpPr>
          <p:cNvPr id="830" name="Google Shape;830;p68"/>
          <p:cNvSpPr/>
          <p:nvPr/>
        </p:nvSpPr>
        <p:spPr>
          <a:xfrm>
            <a:off x="553200" y="4564700"/>
            <a:ext cx="2561100" cy="114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1600">
                <a:latin typeface="Calibri"/>
                <a:ea typeface="Calibri"/>
                <a:cs typeface="Calibri"/>
                <a:sym typeface="Calibri"/>
              </a:rPr>
              <a:t>Check-ins</a:t>
            </a:r>
            <a:endParaRPr sz="1600">
              <a:latin typeface="Calibri"/>
              <a:ea typeface="Calibri"/>
              <a:cs typeface="Calibri"/>
              <a:sym typeface="Calibri"/>
            </a:endParaRPr>
          </a:p>
          <a:p>
            <a:pPr indent="0" lvl="0" marL="0" marR="0" rtl="0" algn="ctr">
              <a:lnSpc>
                <a:spcPct val="100000"/>
              </a:lnSpc>
              <a:spcBef>
                <a:spcPts val="0"/>
              </a:spcBef>
              <a:spcAft>
                <a:spcPts val="0"/>
              </a:spcAft>
              <a:buNone/>
            </a:pPr>
            <a:r>
              <a:rPr lang="en-US" sz="1600">
                <a:latin typeface="Calibri"/>
                <a:ea typeface="Calibri"/>
                <a:cs typeface="Calibri"/>
                <a:sym typeface="Calibri"/>
              </a:rPr>
              <a:t>(eg. still interested emails)</a:t>
            </a:r>
            <a:endParaRPr sz="1600">
              <a:latin typeface="Calibri"/>
              <a:ea typeface="Calibri"/>
              <a:cs typeface="Calibri"/>
              <a:sym typeface="Calibri"/>
            </a:endParaRPr>
          </a:p>
        </p:txBody>
      </p:sp>
      <p:cxnSp>
        <p:nvCxnSpPr>
          <p:cNvPr id="831" name="Google Shape;831;p68"/>
          <p:cNvCxnSpPr>
            <a:stCxn id="818" idx="2"/>
            <a:endCxn id="827" idx="6"/>
          </p:cNvCxnSpPr>
          <p:nvPr/>
        </p:nvCxnSpPr>
        <p:spPr>
          <a:xfrm rot="10800000">
            <a:off x="3423400" y="3451400"/>
            <a:ext cx="1261500" cy="569100"/>
          </a:xfrm>
          <a:prstGeom prst="straightConnector1">
            <a:avLst/>
          </a:prstGeom>
          <a:noFill/>
          <a:ln cap="flat" cmpd="sng" w="9525">
            <a:solidFill>
              <a:srgbClr val="434343"/>
            </a:solidFill>
            <a:prstDash val="solid"/>
            <a:round/>
            <a:headEnd len="med" w="med" type="none"/>
            <a:tailEnd len="med" w="med" type="triangle"/>
          </a:ln>
        </p:spPr>
      </p:cxnSp>
      <p:cxnSp>
        <p:nvCxnSpPr>
          <p:cNvPr id="832" name="Google Shape;832;p68"/>
          <p:cNvCxnSpPr>
            <a:stCxn id="818" idx="1"/>
            <a:endCxn id="828" idx="4"/>
          </p:cNvCxnSpPr>
          <p:nvPr/>
        </p:nvCxnSpPr>
        <p:spPr>
          <a:xfrm rot="10800000">
            <a:off x="4661564" y="2874159"/>
            <a:ext cx="398400" cy="633300"/>
          </a:xfrm>
          <a:prstGeom prst="straightConnector1">
            <a:avLst/>
          </a:prstGeom>
          <a:noFill/>
          <a:ln cap="flat" cmpd="sng" w="9525">
            <a:solidFill>
              <a:srgbClr val="434343"/>
            </a:solidFill>
            <a:prstDash val="solid"/>
            <a:round/>
            <a:headEnd len="med" w="med" type="none"/>
            <a:tailEnd len="med" w="med" type="triangle"/>
          </a:ln>
        </p:spPr>
      </p:cxnSp>
      <p:cxnSp>
        <p:nvCxnSpPr>
          <p:cNvPr id="833" name="Google Shape;833;p68"/>
          <p:cNvCxnSpPr>
            <a:stCxn id="818" idx="7"/>
            <a:endCxn id="824" idx="3"/>
          </p:cNvCxnSpPr>
          <p:nvPr/>
        </p:nvCxnSpPr>
        <p:spPr>
          <a:xfrm flipH="1" rot="10800000">
            <a:off x="6870936" y="2666859"/>
            <a:ext cx="353700" cy="840600"/>
          </a:xfrm>
          <a:prstGeom prst="straightConnector1">
            <a:avLst/>
          </a:prstGeom>
          <a:noFill/>
          <a:ln cap="flat" cmpd="sng" w="9525">
            <a:solidFill>
              <a:srgbClr val="434343"/>
            </a:solidFill>
            <a:prstDash val="solid"/>
            <a:round/>
            <a:headEnd len="med" w="med" type="none"/>
            <a:tailEnd len="med" w="med" type="triangle"/>
          </a:ln>
        </p:spPr>
      </p:cxnSp>
      <p:cxnSp>
        <p:nvCxnSpPr>
          <p:cNvPr id="834" name="Google Shape;834;p68"/>
          <p:cNvCxnSpPr>
            <a:stCxn id="818" idx="6"/>
            <a:endCxn id="825" idx="2"/>
          </p:cNvCxnSpPr>
          <p:nvPr/>
        </p:nvCxnSpPr>
        <p:spPr>
          <a:xfrm flipH="1" rot="10800000">
            <a:off x="7246000" y="3698300"/>
            <a:ext cx="1826100" cy="322200"/>
          </a:xfrm>
          <a:prstGeom prst="straightConnector1">
            <a:avLst/>
          </a:prstGeom>
          <a:noFill/>
          <a:ln cap="flat" cmpd="sng" w="9525">
            <a:solidFill>
              <a:srgbClr val="434343"/>
            </a:solidFill>
            <a:prstDash val="solid"/>
            <a:round/>
            <a:headEnd len="med" w="med" type="none"/>
            <a:tailEnd len="med" w="med" type="triangle"/>
          </a:ln>
        </p:spPr>
      </p:cxnSp>
      <p:cxnSp>
        <p:nvCxnSpPr>
          <p:cNvPr id="835" name="Google Shape;835;p68"/>
          <p:cNvCxnSpPr>
            <a:stCxn id="818" idx="5"/>
            <a:endCxn id="829" idx="1"/>
          </p:cNvCxnSpPr>
          <p:nvPr/>
        </p:nvCxnSpPr>
        <p:spPr>
          <a:xfrm>
            <a:off x="6870936" y="4533541"/>
            <a:ext cx="1743300" cy="499200"/>
          </a:xfrm>
          <a:prstGeom prst="straightConnector1">
            <a:avLst/>
          </a:prstGeom>
          <a:noFill/>
          <a:ln cap="flat" cmpd="sng" w="9525">
            <a:solidFill>
              <a:srgbClr val="434343"/>
            </a:solidFill>
            <a:prstDash val="solid"/>
            <a:round/>
            <a:headEnd len="med" w="med" type="none"/>
            <a:tailEnd len="med" w="med" type="triangle"/>
          </a:ln>
        </p:spPr>
      </p:cxnSp>
      <p:cxnSp>
        <p:nvCxnSpPr>
          <p:cNvPr id="836" name="Google Shape;836;p68"/>
          <p:cNvCxnSpPr>
            <a:stCxn id="818" idx="4"/>
            <a:endCxn id="826" idx="0"/>
          </p:cNvCxnSpPr>
          <p:nvPr/>
        </p:nvCxnSpPr>
        <p:spPr>
          <a:xfrm flipH="1">
            <a:off x="5573950" y="4746050"/>
            <a:ext cx="391500" cy="467700"/>
          </a:xfrm>
          <a:prstGeom prst="straightConnector1">
            <a:avLst/>
          </a:prstGeom>
          <a:noFill/>
          <a:ln cap="flat" cmpd="sng" w="9525">
            <a:solidFill>
              <a:srgbClr val="434343"/>
            </a:solidFill>
            <a:prstDash val="solid"/>
            <a:round/>
            <a:headEnd len="med" w="med" type="none"/>
            <a:tailEnd len="med" w="med" type="triangle"/>
          </a:ln>
        </p:spPr>
      </p:cxnSp>
      <p:cxnSp>
        <p:nvCxnSpPr>
          <p:cNvPr id="837" name="Google Shape;837;p68"/>
          <p:cNvCxnSpPr>
            <a:stCxn id="818" idx="3"/>
            <a:endCxn id="830" idx="6"/>
          </p:cNvCxnSpPr>
          <p:nvPr/>
        </p:nvCxnSpPr>
        <p:spPr>
          <a:xfrm flipH="1">
            <a:off x="3114164" y="4533541"/>
            <a:ext cx="1945800" cy="602700"/>
          </a:xfrm>
          <a:prstGeom prst="straightConnector1">
            <a:avLst/>
          </a:prstGeom>
          <a:noFill/>
          <a:ln cap="flat" cmpd="sng" w="9525">
            <a:solidFill>
              <a:srgbClr val="434343"/>
            </a:solidFill>
            <a:prstDash val="solid"/>
            <a:round/>
            <a:headEnd len="med" w="med" type="none"/>
            <a:tailEnd len="med" w="med" type="triangle"/>
          </a:ln>
        </p:spPr>
      </p:cxnSp>
      <p:sp>
        <p:nvSpPr>
          <p:cNvPr id="838" name="Google Shape;838;p68">
            <a:hlinkClick/>
          </p:cNvPr>
          <p:cNvSpPr/>
          <p:nvPr/>
        </p:nvSpPr>
        <p:spPr>
          <a:xfrm>
            <a:off x="9959625" y="5961950"/>
            <a:ext cx="1439400" cy="55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600"/>
              <a:t>Navigate to Appendix for  details</a:t>
            </a:r>
            <a:endParaRPr sz="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5"/>
          <p:cNvSpPr/>
          <p:nvPr/>
        </p:nvSpPr>
        <p:spPr>
          <a:xfrm>
            <a:off x="110475" y="1295000"/>
            <a:ext cx="3542400" cy="4276500"/>
          </a:xfrm>
          <a:prstGeom prst="roundRect">
            <a:avLst>
              <a:gd fmla="val 16667" name="adj"/>
            </a:avLst>
          </a:prstGeom>
          <a:solidFill>
            <a:srgbClr val="FFF2CC"/>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latin typeface="Calibri"/>
              <a:ea typeface="Calibri"/>
              <a:cs typeface="Calibri"/>
              <a:sym typeface="Calibri"/>
            </a:endParaRPr>
          </a:p>
        </p:txBody>
      </p:sp>
      <p:sp>
        <p:nvSpPr>
          <p:cNvPr id="111" name="Google Shape;111;p15"/>
          <p:cNvSpPr/>
          <p:nvPr/>
        </p:nvSpPr>
        <p:spPr>
          <a:xfrm>
            <a:off x="3782025" y="1222375"/>
            <a:ext cx="7719900" cy="4349100"/>
          </a:xfrm>
          <a:prstGeom prst="roundRect">
            <a:avLst>
              <a:gd fmla="val 16667" name="adj"/>
            </a:avLst>
          </a:prstGeom>
          <a:solidFill>
            <a:srgbClr val="FFF2CC"/>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latin typeface="Calibri"/>
              <a:ea typeface="Calibri"/>
              <a:cs typeface="Calibri"/>
              <a:sym typeface="Calibri"/>
            </a:endParaRPr>
          </a:p>
        </p:txBody>
      </p:sp>
      <p:sp>
        <p:nvSpPr>
          <p:cNvPr id="112" name="Google Shape;112;p15"/>
          <p:cNvSpPr txBox="1"/>
          <p:nvPr/>
        </p:nvSpPr>
        <p:spPr>
          <a:xfrm>
            <a:off x="529125" y="151700"/>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5600"/>
              <a:buFont typeface="Arial"/>
              <a:buNone/>
            </a:pPr>
            <a:r>
              <a:rPr lang="en-US" sz="4000">
                <a:solidFill>
                  <a:srgbClr val="434343"/>
                </a:solidFill>
              </a:rPr>
              <a:t>Your Compass Pro Bono team</a:t>
            </a:r>
            <a:endParaRPr i="0" sz="4000" u="none" cap="none" strike="noStrike">
              <a:solidFill>
                <a:srgbClr val="434343"/>
              </a:solidFill>
            </a:endParaRPr>
          </a:p>
        </p:txBody>
      </p:sp>
      <p:sp>
        <p:nvSpPr>
          <p:cNvPr id="113" name="Google Shape;113;p15"/>
          <p:cNvSpPr txBox="1"/>
          <p:nvPr>
            <p:ph idx="12" type="sldNum"/>
          </p:nvPr>
        </p:nvSpPr>
        <p:spPr>
          <a:xfrm>
            <a:off x="8737600" y="6356351"/>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sp>
        <p:nvSpPr>
          <p:cNvPr id="114" name="Google Shape;114;p15"/>
          <p:cNvSpPr txBox="1"/>
          <p:nvPr/>
        </p:nvSpPr>
        <p:spPr>
          <a:xfrm>
            <a:off x="704033" y="4861992"/>
            <a:ext cx="2488500" cy="2541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2000">
                <a:solidFill>
                  <a:schemeClr val="dk1"/>
                </a:solidFill>
              </a:rPr>
              <a:t>Bridget Stack</a:t>
            </a:r>
            <a:r>
              <a:rPr lang="en-US" sz="2000">
                <a:solidFill>
                  <a:schemeClr val="dk1"/>
                </a:solidFill>
              </a:rPr>
              <a:t> </a:t>
            </a:r>
            <a:endParaRPr sz="2000">
              <a:solidFill>
                <a:schemeClr val="dk1"/>
              </a:solidFill>
            </a:endParaRPr>
          </a:p>
          <a:p>
            <a:pPr indent="0" lvl="0" marL="0" rtl="0" algn="ctr">
              <a:spcBef>
                <a:spcPts val="0"/>
              </a:spcBef>
              <a:spcAft>
                <a:spcPts val="0"/>
              </a:spcAft>
              <a:buNone/>
            </a:pPr>
            <a:r>
              <a:rPr lang="en-US" sz="2000">
                <a:solidFill>
                  <a:schemeClr val="dk1"/>
                </a:solidFill>
              </a:rPr>
              <a:t>Project Leader</a:t>
            </a:r>
            <a:endParaRPr sz="2000">
              <a:solidFill>
                <a:schemeClr val="dk1"/>
              </a:solidFill>
            </a:endParaRPr>
          </a:p>
        </p:txBody>
      </p:sp>
      <p:sp>
        <p:nvSpPr>
          <p:cNvPr id="115" name="Google Shape;115;p15"/>
          <p:cNvSpPr txBox="1"/>
          <p:nvPr/>
        </p:nvSpPr>
        <p:spPr>
          <a:xfrm>
            <a:off x="6104000" y="4962604"/>
            <a:ext cx="1327200" cy="3651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chemeClr val="dk1"/>
                </a:solidFill>
              </a:rPr>
              <a:t>Jen Yao</a:t>
            </a:r>
            <a:endParaRPr sz="1900">
              <a:solidFill>
                <a:schemeClr val="dk1"/>
              </a:solidFill>
            </a:endParaRPr>
          </a:p>
        </p:txBody>
      </p:sp>
      <p:sp>
        <p:nvSpPr>
          <p:cNvPr id="116" name="Google Shape;116;p15"/>
          <p:cNvSpPr txBox="1"/>
          <p:nvPr/>
        </p:nvSpPr>
        <p:spPr>
          <a:xfrm>
            <a:off x="7676862" y="4962614"/>
            <a:ext cx="2279100" cy="3648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chemeClr val="dk1"/>
                </a:solidFill>
              </a:rPr>
              <a:t>Neha Shekhawat</a:t>
            </a:r>
            <a:endParaRPr sz="1900">
              <a:solidFill>
                <a:schemeClr val="dk1"/>
              </a:solidFill>
            </a:endParaRPr>
          </a:p>
        </p:txBody>
      </p:sp>
      <p:pic>
        <p:nvPicPr>
          <p:cNvPr id="117" name="Google Shape;117;p15"/>
          <p:cNvPicPr preferRelativeResize="0"/>
          <p:nvPr/>
        </p:nvPicPr>
        <p:blipFill>
          <a:blip r:embed="rId3">
            <a:alphaModFix/>
          </a:blip>
          <a:stretch>
            <a:fillRect/>
          </a:stretch>
        </p:blipFill>
        <p:spPr>
          <a:xfrm>
            <a:off x="872325" y="2358625"/>
            <a:ext cx="2018700" cy="2018700"/>
          </a:xfrm>
          <a:prstGeom prst="roundRect">
            <a:avLst>
              <a:gd fmla="val 50000" name="adj"/>
            </a:avLst>
          </a:prstGeom>
          <a:noFill/>
          <a:ln cap="flat" cmpd="sng" w="9525">
            <a:solidFill>
              <a:srgbClr val="434343"/>
            </a:solidFill>
            <a:prstDash val="solid"/>
            <a:round/>
            <a:headEnd len="sm" w="sm" type="none"/>
            <a:tailEnd len="sm" w="sm" type="none"/>
          </a:ln>
        </p:spPr>
      </p:pic>
      <p:sp>
        <p:nvSpPr>
          <p:cNvPr id="118" name="Google Shape;118;p15"/>
          <p:cNvSpPr txBox="1"/>
          <p:nvPr/>
        </p:nvSpPr>
        <p:spPr>
          <a:xfrm>
            <a:off x="4335597" y="3095913"/>
            <a:ext cx="2197500" cy="219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chemeClr val="dk1"/>
                </a:solidFill>
              </a:rPr>
              <a:t>Crystal Amah</a:t>
            </a:r>
            <a:endParaRPr sz="1900">
              <a:solidFill>
                <a:schemeClr val="dk1"/>
              </a:solidFill>
            </a:endParaRPr>
          </a:p>
        </p:txBody>
      </p:sp>
      <p:sp>
        <p:nvSpPr>
          <p:cNvPr id="119" name="Google Shape;119;p15"/>
          <p:cNvSpPr txBox="1"/>
          <p:nvPr/>
        </p:nvSpPr>
        <p:spPr>
          <a:xfrm>
            <a:off x="6492720" y="3095913"/>
            <a:ext cx="2197500" cy="219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chemeClr val="dk1"/>
                </a:solidFill>
              </a:rPr>
              <a:t>Jennessa Tabba</a:t>
            </a:r>
            <a:endParaRPr sz="1900">
              <a:solidFill>
                <a:schemeClr val="dk1"/>
              </a:solidFill>
            </a:endParaRPr>
          </a:p>
        </p:txBody>
      </p:sp>
      <p:sp>
        <p:nvSpPr>
          <p:cNvPr id="120" name="Google Shape;120;p15"/>
          <p:cNvSpPr txBox="1"/>
          <p:nvPr/>
        </p:nvSpPr>
        <p:spPr>
          <a:xfrm>
            <a:off x="8649844" y="3095913"/>
            <a:ext cx="2197500" cy="219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chemeClr val="dk1"/>
                </a:solidFill>
              </a:rPr>
              <a:t>Nate Oldach</a:t>
            </a:r>
            <a:endParaRPr sz="1900">
              <a:solidFill>
                <a:schemeClr val="dk1"/>
              </a:solidFill>
            </a:endParaRPr>
          </a:p>
        </p:txBody>
      </p:sp>
      <p:pic>
        <p:nvPicPr>
          <p:cNvPr id="121" name="Google Shape;121;p15" title="WhatsApp Image 2025-05-21 at 10.16.51 AM.jpeg"/>
          <p:cNvPicPr preferRelativeResize="0"/>
          <p:nvPr/>
        </p:nvPicPr>
        <p:blipFill rotWithShape="1">
          <a:blip r:embed="rId4">
            <a:alphaModFix/>
          </a:blip>
          <a:srcRect b="25722" l="-5115" r="-5126" t="14898"/>
          <a:stretch/>
        </p:blipFill>
        <p:spPr>
          <a:xfrm>
            <a:off x="7945400" y="3331483"/>
            <a:ext cx="1463100" cy="1463100"/>
          </a:xfrm>
          <a:prstGeom prst="roundRect">
            <a:avLst>
              <a:gd fmla="val 50000" name="adj"/>
            </a:avLst>
          </a:prstGeom>
          <a:noFill/>
          <a:ln cap="flat" cmpd="sng" w="9525">
            <a:solidFill>
              <a:schemeClr val="dk2"/>
            </a:solidFill>
            <a:prstDash val="solid"/>
            <a:round/>
            <a:headEnd len="sm" w="sm" type="none"/>
            <a:tailEnd len="sm" w="sm" type="none"/>
          </a:ln>
        </p:spPr>
      </p:pic>
      <p:pic>
        <p:nvPicPr>
          <p:cNvPr id="122" name="Google Shape;122;p15"/>
          <p:cNvPicPr preferRelativeResize="0"/>
          <p:nvPr/>
        </p:nvPicPr>
        <p:blipFill rotWithShape="1">
          <a:blip r:embed="rId5">
            <a:alphaModFix/>
          </a:blip>
          <a:srcRect b="18388" l="12805" r="18456" t="3989"/>
          <a:stretch/>
        </p:blipFill>
        <p:spPr>
          <a:xfrm>
            <a:off x="5898133" y="3483863"/>
            <a:ext cx="1463100" cy="1463100"/>
          </a:xfrm>
          <a:prstGeom prst="roundRect">
            <a:avLst>
              <a:gd fmla="val 50000" name="adj"/>
            </a:avLst>
          </a:prstGeom>
          <a:noFill/>
          <a:ln cap="flat" cmpd="sng" w="9525">
            <a:solidFill>
              <a:schemeClr val="dk2"/>
            </a:solidFill>
            <a:prstDash val="solid"/>
            <a:round/>
            <a:headEnd len="sm" w="sm" type="none"/>
            <a:tailEnd len="sm" w="sm" type="none"/>
          </a:ln>
        </p:spPr>
      </p:pic>
      <p:pic>
        <p:nvPicPr>
          <p:cNvPr id="123" name="Google Shape;123;p15" title="tempImage9PWHof.gif"/>
          <p:cNvPicPr preferRelativeResize="0"/>
          <p:nvPr/>
        </p:nvPicPr>
        <p:blipFill rotWithShape="1">
          <a:blip r:embed="rId6">
            <a:alphaModFix/>
          </a:blip>
          <a:srcRect b="28076" l="29959" r="20429" t="31421"/>
          <a:stretch/>
        </p:blipFill>
        <p:spPr>
          <a:xfrm>
            <a:off x="4884747" y="1591312"/>
            <a:ext cx="1463100" cy="1463100"/>
          </a:xfrm>
          <a:prstGeom prst="roundRect">
            <a:avLst>
              <a:gd fmla="val 50000" name="adj"/>
            </a:avLst>
          </a:prstGeom>
          <a:noFill/>
          <a:ln cap="flat" cmpd="sng" w="9525">
            <a:solidFill>
              <a:schemeClr val="dk2"/>
            </a:solidFill>
            <a:prstDash val="solid"/>
            <a:round/>
            <a:headEnd len="sm" w="sm" type="none"/>
            <a:tailEnd len="sm" w="sm" type="none"/>
          </a:ln>
        </p:spPr>
      </p:pic>
      <p:pic>
        <p:nvPicPr>
          <p:cNvPr id="124" name="Google Shape;124;p15" title="jen headshot.jpeg"/>
          <p:cNvPicPr preferRelativeResize="0"/>
          <p:nvPr/>
        </p:nvPicPr>
        <p:blipFill rotWithShape="1">
          <a:blip r:embed="rId7">
            <a:alphaModFix/>
          </a:blip>
          <a:srcRect b="9836" l="8901" r="19083" t="0"/>
          <a:stretch/>
        </p:blipFill>
        <p:spPr>
          <a:xfrm>
            <a:off x="6910515" y="1591312"/>
            <a:ext cx="1463100" cy="1463100"/>
          </a:xfrm>
          <a:prstGeom prst="roundRect">
            <a:avLst>
              <a:gd fmla="val 50000" name="adj"/>
            </a:avLst>
          </a:prstGeom>
          <a:noFill/>
          <a:ln cap="flat" cmpd="sng" w="9525">
            <a:solidFill>
              <a:schemeClr val="dk2"/>
            </a:solidFill>
            <a:prstDash val="solid"/>
            <a:round/>
            <a:headEnd len="sm" w="sm" type="none"/>
            <a:tailEnd len="sm" w="sm" type="none"/>
          </a:ln>
        </p:spPr>
      </p:pic>
      <p:pic>
        <p:nvPicPr>
          <p:cNvPr id="125" name="Google Shape;125;p15" title="WhatsApp Image 2025-05-21 at 10.16.51 AM.jpeg"/>
          <p:cNvPicPr preferRelativeResize="0"/>
          <p:nvPr/>
        </p:nvPicPr>
        <p:blipFill rotWithShape="1">
          <a:blip r:embed="rId4">
            <a:alphaModFix/>
          </a:blip>
          <a:srcRect b="25722" l="-5115" r="-5126" t="14898"/>
          <a:stretch/>
        </p:blipFill>
        <p:spPr>
          <a:xfrm>
            <a:off x="7945400" y="3507996"/>
            <a:ext cx="1463100" cy="1463100"/>
          </a:xfrm>
          <a:prstGeom prst="roundRect">
            <a:avLst>
              <a:gd fmla="val 50000" name="adj"/>
            </a:avLst>
          </a:prstGeom>
          <a:noFill/>
          <a:ln cap="flat" cmpd="sng" w="9525">
            <a:solidFill>
              <a:schemeClr val="dk2"/>
            </a:solidFill>
            <a:prstDash val="solid"/>
            <a:round/>
            <a:headEnd len="sm" w="sm" type="none"/>
            <a:tailEnd len="sm" w="sm" type="none"/>
          </a:ln>
        </p:spPr>
      </p:pic>
      <p:pic>
        <p:nvPicPr>
          <p:cNvPr id="126" name="Google Shape;126;p15" title="20745.jpg"/>
          <p:cNvPicPr preferRelativeResize="0"/>
          <p:nvPr/>
        </p:nvPicPr>
        <p:blipFill rotWithShape="1">
          <a:blip r:embed="rId8">
            <a:alphaModFix/>
          </a:blip>
          <a:srcRect b="35608" l="3806" r="3806" t="0"/>
          <a:stretch/>
        </p:blipFill>
        <p:spPr>
          <a:xfrm>
            <a:off x="8936283" y="1591312"/>
            <a:ext cx="1463100" cy="1463100"/>
          </a:xfrm>
          <a:prstGeom prst="roundRect">
            <a:avLst>
              <a:gd fmla="val 50000" name="adj"/>
            </a:avLst>
          </a:prstGeom>
          <a:noFill/>
          <a:ln cap="flat" cmpd="sng" w="9525">
            <a:solidFill>
              <a:schemeClr val="dk2"/>
            </a:solidFill>
            <a:prstDash val="solid"/>
            <a:round/>
            <a:headEnd len="sm" w="sm" type="none"/>
            <a:tailEnd len="sm" w="sm" type="none"/>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pic>
        <p:nvPicPr>
          <p:cNvPr id="843" name="Google Shape;843;p69"/>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844" name="Google Shape;844;p69"/>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845" name="Google Shape;845;p69"/>
          <p:cNvSpPr txBox="1"/>
          <p:nvPr/>
        </p:nvSpPr>
        <p:spPr>
          <a:xfrm>
            <a:off x="609600" y="56983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CRM </a:t>
            </a:r>
            <a:r>
              <a:rPr lang="en-US" sz="2900">
                <a:solidFill>
                  <a:srgbClr val="434343"/>
                </a:solidFill>
              </a:rPr>
              <a:t>Key Performance Indicators (KPI’s)</a:t>
            </a:r>
            <a:endParaRPr i="0" sz="2900" u="none" cap="none" strike="noStrike">
              <a:solidFill>
                <a:srgbClr val="434343"/>
              </a:solidFill>
            </a:endParaRPr>
          </a:p>
        </p:txBody>
      </p:sp>
      <p:sp>
        <p:nvSpPr>
          <p:cNvPr id="846" name="Google Shape;846;p69"/>
          <p:cNvSpPr txBox="1"/>
          <p:nvPr/>
        </p:nvSpPr>
        <p:spPr>
          <a:xfrm>
            <a:off x="4778375" y="1600200"/>
            <a:ext cx="7207500" cy="48537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None/>
            </a:pPr>
            <a:r>
              <a:t/>
            </a:r>
            <a:endParaRPr sz="1800">
              <a:solidFill>
                <a:srgbClr val="434343"/>
              </a:solidFill>
            </a:endParaRPr>
          </a:p>
          <a:p>
            <a:pPr indent="-368300" lvl="0" marL="457200" marR="0" rtl="0" algn="l">
              <a:lnSpc>
                <a:spcPct val="150000"/>
              </a:lnSpc>
              <a:spcBef>
                <a:spcPts val="0"/>
              </a:spcBef>
              <a:spcAft>
                <a:spcPts val="0"/>
              </a:spcAft>
              <a:buClr>
                <a:srgbClr val="434343"/>
              </a:buClr>
              <a:buSzPts val="2200"/>
              <a:buChar char="➔"/>
            </a:pPr>
            <a:r>
              <a:rPr lang="en-US" sz="2200">
                <a:solidFill>
                  <a:srgbClr val="434343"/>
                </a:solidFill>
              </a:rPr>
              <a:t>U</a:t>
            </a:r>
            <a:r>
              <a:rPr lang="en-US" sz="2200">
                <a:solidFill>
                  <a:srgbClr val="434343"/>
                </a:solidFill>
              </a:rPr>
              <a:t>tilize Mailchimp to track</a:t>
            </a:r>
            <a:endParaRPr sz="2200">
              <a:solidFill>
                <a:srgbClr val="434343"/>
              </a:solidFill>
            </a:endParaRPr>
          </a:p>
          <a:p>
            <a:pPr indent="-444500" lvl="1" marL="1219200" marR="0" rtl="0" algn="l">
              <a:lnSpc>
                <a:spcPct val="150000"/>
              </a:lnSpc>
              <a:spcBef>
                <a:spcPts val="0"/>
              </a:spcBef>
              <a:spcAft>
                <a:spcPts val="0"/>
              </a:spcAft>
              <a:buClr>
                <a:srgbClr val="434343"/>
              </a:buClr>
              <a:buSzPts val="2200"/>
              <a:buChar char="◆"/>
            </a:pPr>
            <a:r>
              <a:rPr b="1" lang="en-US" sz="2200">
                <a:solidFill>
                  <a:srgbClr val="434343"/>
                </a:solidFill>
              </a:rPr>
              <a:t>Open Rate</a:t>
            </a:r>
            <a:r>
              <a:rPr lang="en-US" sz="2200">
                <a:solidFill>
                  <a:srgbClr val="434343"/>
                </a:solidFill>
              </a:rPr>
              <a:t> – Are people opening your emails?</a:t>
            </a:r>
            <a:endParaRPr sz="2200">
              <a:solidFill>
                <a:srgbClr val="434343"/>
              </a:solidFill>
            </a:endParaRPr>
          </a:p>
          <a:p>
            <a:pPr indent="-444500" lvl="1" marL="1219200" marR="0" rtl="0" algn="l">
              <a:lnSpc>
                <a:spcPct val="150000"/>
              </a:lnSpc>
              <a:spcBef>
                <a:spcPts val="0"/>
              </a:spcBef>
              <a:spcAft>
                <a:spcPts val="0"/>
              </a:spcAft>
              <a:buClr>
                <a:srgbClr val="434343"/>
              </a:buClr>
              <a:buSzPts val="2200"/>
              <a:buChar char="◆"/>
            </a:pPr>
            <a:r>
              <a:rPr b="1" lang="en-US" sz="2200">
                <a:solidFill>
                  <a:srgbClr val="434343"/>
                </a:solidFill>
              </a:rPr>
              <a:t>Click-through Rate</a:t>
            </a:r>
            <a:r>
              <a:rPr lang="en-US" sz="2200">
                <a:solidFill>
                  <a:srgbClr val="434343"/>
                </a:solidFill>
              </a:rPr>
              <a:t> – Are they interested enough to click and learn more?</a:t>
            </a:r>
            <a:endParaRPr sz="2200">
              <a:solidFill>
                <a:srgbClr val="434343"/>
              </a:solidFill>
            </a:endParaRPr>
          </a:p>
          <a:p>
            <a:pPr indent="-444500" lvl="1" marL="1219200" marR="0" rtl="0" algn="l">
              <a:lnSpc>
                <a:spcPct val="150000"/>
              </a:lnSpc>
              <a:spcBef>
                <a:spcPts val="0"/>
              </a:spcBef>
              <a:spcAft>
                <a:spcPts val="0"/>
              </a:spcAft>
              <a:buClr>
                <a:srgbClr val="434343"/>
              </a:buClr>
              <a:buSzPts val="2200"/>
              <a:buChar char="◆"/>
            </a:pPr>
            <a:r>
              <a:rPr b="1" lang="en-US" sz="2200">
                <a:solidFill>
                  <a:srgbClr val="434343"/>
                </a:solidFill>
              </a:rPr>
              <a:t>Unsubscribes</a:t>
            </a:r>
            <a:r>
              <a:rPr lang="en-US" sz="2200">
                <a:solidFill>
                  <a:srgbClr val="434343"/>
                </a:solidFill>
              </a:rPr>
              <a:t> – Are you keeping your audience, or losing them?</a:t>
            </a:r>
            <a:endParaRPr sz="2200">
              <a:solidFill>
                <a:srgbClr val="434343"/>
              </a:solidFill>
            </a:endParaRPr>
          </a:p>
          <a:p>
            <a:pPr indent="-368300" lvl="0" marL="457200" marR="0" rtl="0" algn="l">
              <a:lnSpc>
                <a:spcPct val="150000"/>
              </a:lnSpc>
              <a:spcBef>
                <a:spcPts val="0"/>
              </a:spcBef>
              <a:spcAft>
                <a:spcPts val="0"/>
              </a:spcAft>
              <a:buClr>
                <a:srgbClr val="434343"/>
              </a:buClr>
              <a:buSzPts val="2200"/>
              <a:buChar char="➔"/>
            </a:pPr>
            <a:r>
              <a:rPr lang="en-US" sz="2200">
                <a:solidFill>
                  <a:srgbClr val="434343"/>
                </a:solidFill>
              </a:rPr>
              <a:t>Reveals how effectively you’re keeping your existing community informed and engaged</a:t>
            </a:r>
            <a:endParaRPr b="1" i="0" sz="1900" u="none" cap="none" strike="noStrike">
              <a:solidFill>
                <a:srgbClr val="434343"/>
              </a:solidFill>
              <a:latin typeface="Arial"/>
              <a:ea typeface="Arial"/>
              <a:cs typeface="Arial"/>
              <a:sym typeface="Arial"/>
            </a:endParaRPr>
          </a:p>
        </p:txBody>
      </p:sp>
      <p:pic>
        <p:nvPicPr>
          <p:cNvPr id="847" name="Google Shape;847;p69"/>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pic>
        <p:nvPicPr>
          <p:cNvPr id="848" name="Google Shape;848;p69"/>
          <p:cNvPicPr preferRelativeResize="0"/>
          <p:nvPr/>
        </p:nvPicPr>
        <p:blipFill>
          <a:blip r:embed="rId5">
            <a:alphaModFix/>
          </a:blip>
          <a:stretch>
            <a:fillRect/>
          </a:stretch>
        </p:blipFill>
        <p:spPr>
          <a:xfrm>
            <a:off x="1025525" y="1881348"/>
            <a:ext cx="3386375" cy="33863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70"/>
          <p:cNvSpPr txBox="1"/>
          <p:nvPr>
            <p:ph idx="12" type="sldNum"/>
          </p:nvPr>
        </p:nvSpPr>
        <p:spPr>
          <a:xfrm>
            <a:off x="9347200"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pic>
        <p:nvPicPr>
          <p:cNvPr id="854" name="Google Shape;854;p70"/>
          <p:cNvPicPr preferRelativeResize="0"/>
          <p:nvPr/>
        </p:nvPicPr>
        <p:blipFill rotWithShape="1">
          <a:blip r:embed="rId3">
            <a:alphaModFix/>
          </a:blip>
          <a:srcRect b="23483" l="0" r="0" t="0"/>
          <a:stretch/>
        </p:blipFill>
        <p:spPr>
          <a:xfrm>
            <a:off x="3836833" y="719600"/>
            <a:ext cx="7679766" cy="3104833"/>
          </a:xfrm>
          <a:prstGeom prst="rect">
            <a:avLst/>
          </a:prstGeom>
          <a:noFill/>
          <a:ln>
            <a:noFill/>
          </a:ln>
        </p:spPr>
      </p:pic>
      <p:sp>
        <p:nvSpPr>
          <p:cNvPr id="855" name="Google Shape;855;p70"/>
          <p:cNvSpPr/>
          <p:nvPr/>
        </p:nvSpPr>
        <p:spPr>
          <a:xfrm>
            <a:off x="3016267" y="4185233"/>
            <a:ext cx="5816100" cy="7167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p:txBody>
      </p:sp>
      <p:sp>
        <p:nvSpPr>
          <p:cNvPr id="856" name="Google Shape;856;p70"/>
          <p:cNvSpPr txBox="1"/>
          <p:nvPr/>
        </p:nvSpPr>
        <p:spPr>
          <a:xfrm>
            <a:off x="4040900" y="5257800"/>
            <a:ext cx="7209300" cy="9144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1900"/>
              <a:buFont typeface="Arial"/>
              <a:buNone/>
            </a:pPr>
            <a:r>
              <a:rPr lang="en-US" sz="4000">
                <a:solidFill>
                  <a:srgbClr val="555555"/>
                </a:solidFill>
              </a:rPr>
              <a:t>Implementation Roadmap</a:t>
            </a:r>
            <a:endParaRPr sz="4000">
              <a:solidFill>
                <a:srgbClr val="555555"/>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71"/>
          <p:cNvSpPr txBox="1"/>
          <p:nvPr>
            <p:ph idx="12" type="sldNum"/>
          </p:nvPr>
        </p:nvSpPr>
        <p:spPr>
          <a:xfrm>
            <a:off x="10916989" y="6492901"/>
            <a:ext cx="1275000" cy="3651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862" name="Google Shape;862;p71"/>
          <p:cNvSpPr txBox="1"/>
          <p:nvPr/>
        </p:nvSpPr>
        <p:spPr>
          <a:xfrm>
            <a:off x="575050" y="0"/>
            <a:ext cx="10972800" cy="4329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Implementation Roadmap</a:t>
            </a:r>
            <a:endParaRPr b="0" i="0" sz="2900" u="none" cap="none" strike="noStrike">
              <a:solidFill>
                <a:srgbClr val="434343"/>
              </a:solidFill>
              <a:latin typeface="Arial"/>
              <a:ea typeface="Arial"/>
              <a:cs typeface="Arial"/>
              <a:sym typeface="Arial"/>
            </a:endParaRPr>
          </a:p>
        </p:txBody>
      </p:sp>
      <p:pic>
        <p:nvPicPr>
          <p:cNvPr id="863" name="Google Shape;863;p71"/>
          <p:cNvPicPr preferRelativeResize="0"/>
          <p:nvPr/>
        </p:nvPicPr>
        <p:blipFill rotWithShape="1">
          <a:blip r:embed="rId3">
            <a:alphaModFix/>
          </a:blip>
          <a:srcRect b="0" l="0" r="0" t="0"/>
          <a:stretch/>
        </p:blipFill>
        <p:spPr>
          <a:xfrm>
            <a:off x="609600" y="457200"/>
            <a:ext cx="10903700" cy="55567"/>
          </a:xfrm>
          <a:prstGeom prst="rect">
            <a:avLst/>
          </a:prstGeom>
          <a:noFill/>
          <a:ln>
            <a:noFill/>
          </a:ln>
        </p:spPr>
      </p:pic>
      <p:sp>
        <p:nvSpPr>
          <p:cNvPr id="864" name="Google Shape;864;p71"/>
          <p:cNvSpPr txBox="1"/>
          <p:nvPr/>
        </p:nvSpPr>
        <p:spPr>
          <a:xfrm>
            <a:off x="4004600" y="922375"/>
            <a:ext cx="6696300" cy="368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900">
                <a:solidFill>
                  <a:srgbClr val="B45F06"/>
                </a:solidFill>
              </a:rPr>
              <a:t>Foundation work</a:t>
            </a:r>
            <a:endParaRPr b="1" sz="1900">
              <a:solidFill>
                <a:srgbClr val="B45F06"/>
              </a:solidFill>
            </a:endParaRPr>
          </a:p>
        </p:txBody>
      </p:sp>
      <p:sp>
        <p:nvSpPr>
          <p:cNvPr id="865" name="Google Shape;865;p71"/>
          <p:cNvSpPr txBox="1"/>
          <p:nvPr/>
        </p:nvSpPr>
        <p:spPr>
          <a:xfrm>
            <a:off x="4004600" y="1290702"/>
            <a:ext cx="6696300" cy="547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US" sz="1800">
                <a:solidFill>
                  <a:srgbClr val="B45F06"/>
                </a:solidFill>
              </a:rPr>
              <a:t>StoryBuilds “Elevator” Speech </a:t>
            </a:r>
            <a:endParaRPr sz="1800">
              <a:solidFill>
                <a:srgbClr val="B45F06"/>
              </a:solidFill>
            </a:endParaRPr>
          </a:p>
        </p:txBody>
      </p:sp>
      <p:sp>
        <p:nvSpPr>
          <p:cNvPr id="866" name="Google Shape;866;p71"/>
          <p:cNvSpPr txBox="1"/>
          <p:nvPr/>
        </p:nvSpPr>
        <p:spPr>
          <a:xfrm>
            <a:off x="1412688" y="959297"/>
            <a:ext cx="1438800" cy="4623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2300">
                <a:solidFill>
                  <a:srgbClr val="B45F06"/>
                </a:solidFill>
              </a:rPr>
              <a:t>First</a:t>
            </a:r>
            <a:endParaRPr b="1" sz="2300">
              <a:solidFill>
                <a:srgbClr val="B45F06"/>
              </a:solidFill>
            </a:endParaRPr>
          </a:p>
        </p:txBody>
      </p:sp>
      <p:sp>
        <p:nvSpPr>
          <p:cNvPr id="867" name="Google Shape;867;p71"/>
          <p:cNvSpPr/>
          <p:nvPr/>
        </p:nvSpPr>
        <p:spPr>
          <a:xfrm>
            <a:off x="3224183" y="1187471"/>
            <a:ext cx="253200" cy="883200"/>
          </a:xfrm>
          <a:prstGeom prst="rect">
            <a:avLst/>
          </a:prstGeom>
          <a:solidFill>
            <a:schemeClr val="accent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68" name="Google Shape;868;p71"/>
          <p:cNvCxnSpPr/>
          <p:nvPr/>
        </p:nvCxnSpPr>
        <p:spPr>
          <a:xfrm rot="10800000">
            <a:off x="2848122" y="1183495"/>
            <a:ext cx="1005300" cy="0"/>
          </a:xfrm>
          <a:prstGeom prst="straightConnector1">
            <a:avLst/>
          </a:prstGeom>
          <a:noFill/>
          <a:ln cap="flat" cmpd="sng" w="9525">
            <a:solidFill>
              <a:srgbClr val="801F17"/>
            </a:solidFill>
            <a:prstDash val="solid"/>
            <a:round/>
            <a:headEnd len="sm" w="sm" type="none"/>
            <a:tailEnd len="sm" w="sm" type="none"/>
          </a:ln>
        </p:spPr>
      </p:cxnSp>
      <p:sp>
        <p:nvSpPr>
          <p:cNvPr id="869" name="Google Shape;869;p71"/>
          <p:cNvSpPr txBox="1"/>
          <p:nvPr/>
        </p:nvSpPr>
        <p:spPr>
          <a:xfrm>
            <a:off x="4004600" y="1812875"/>
            <a:ext cx="6696300" cy="368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900">
                <a:solidFill>
                  <a:srgbClr val="B45F06"/>
                </a:solidFill>
              </a:rPr>
              <a:t>Web presence</a:t>
            </a:r>
            <a:endParaRPr b="1" sz="1900">
              <a:solidFill>
                <a:srgbClr val="B45F06"/>
              </a:solidFill>
            </a:endParaRPr>
          </a:p>
        </p:txBody>
      </p:sp>
      <p:sp>
        <p:nvSpPr>
          <p:cNvPr id="870" name="Google Shape;870;p71"/>
          <p:cNvSpPr txBox="1"/>
          <p:nvPr/>
        </p:nvSpPr>
        <p:spPr>
          <a:xfrm>
            <a:off x="4004600" y="2181202"/>
            <a:ext cx="6696300" cy="547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US" sz="1800">
                <a:solidFill>
                  <a:srgbClr val="B45F06"/>
                </a:solidFill>
              </a:rPr>
              <a:t>StoryBuilds website - optimize to be “B2B/corporate-friendly” </a:t>
            </a:r>
            <a:endParaRPr sz="1800">
              <a:solidFill>
                <a:srgbClr val="B45F06"/>
              </a:solidFill>
            </a:endParaRPr>
          </a:p>
        </p:txBody>
      </p:sp>
      <p:sp>
        <p:nvSpPr>
          <p:cNvPr id="871" name="Google Shape;871;p71"/>
          <p:cNvSpPr txBox="1"/>
          <p:nvPr/>
        </p:nvSpPr>
        <p:spPr>
          <a:xfrm>
            <a:off x="1412688" y="1849796"/>
            <a:ext cx="1438800" cy="4623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2300">
                <a:solidFill>
                  <a:srgbClr val="B45F06"/>
                </a:solidFill>
              </a:rPr>
              <a:t>Second</a:t>
            </a:r>
            <a:endParaRPr b="1" sz="2300">
              <a:solidFill>
                <a:srgbClr val="B45F06"/>
              </a:solidFill>
            </a:endParaRPr>
          </a:p>
        </p:txBody>
      </p:sp>
      <p:sp>
        <p:nvSpPr>
          <p:cNvPr id="872" name="Google Shape;872;p71"/>
          <p:cNvSpPr/>
          <p:nvPr/>
        </p:nvSpPr>
        <p:spPr>
          <a:xfrm>
            <a:off x="3224183" y="2077970"/>
            <a:ext cx="253200" cy="883200"/>
          </a:xfrm>
          <a:prstGeom prst="rect">
            <a:avLst/>
          </a:prstGeom>
          <a:solidFill>
            <a:schemeClr val="accent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73" name="Google Shape;873;p71"/>
          <p:cNvCxnSpPr/>
          <p:nvPr/>
        </p:nvCxnSpPr>
        <p:spPr>
          <a:xfrm rot="10800000">
            <a:off x="2848122" y="2073994"/>
            <a:ext cx="1005300" cy="0"/>
          </a:xfrm>
          <a:prstGeom prst="straightConnector1">
            <a:avLst/>
          </a:prstGeom>
          <a:noFill/>
          <a:ln cap="flat" cmpd="sng" w="9525">
            <a:solidFill>
              <a:srgbClr val="801F17"/>
            </a:solidFill>
            <a:prstDash val="solid"/>
            <a:round/>
            <a:headEnd len="sm" w="sm" type="none"/>
            <a:tailEnd len="sm" w="sm" type="none"/>
          </a:ln>
        </p:spPr>
      </p:cxnSp>
      <p:sp>
        <p:nvSpPr>
          <p:cNvPr id="874" name="Google Shape;874;p71"/>
          <p:cNvSpPr txBox="1"/>
          <p:nvPr/>
        </p:nvSpPr>
        <p:spPr>
          <a:xfrm>
            <a:off x="4004600" y="2703374"/>
            <a:ext cx="6696300" cy="368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900">
                <a:solidFill>
                  <a:srgbClr val="858585"/>
                </a:solidFill>
              </a:rPr>
              <a:t>Socials</a:t>
            </a:r>
            <a:endParaRPr b="1" sz="1900">
              <a:solidFill>
                <a:srgbClr val="858585"/>
              </a:solidFill>
            </a:endParaRPr>
          </a:p>
        </p:txBody>
      </p:sp>
      <p:sp>
        <p:nvSpPr>
          <p:cNvPr id="875" name="Google Shape;875;p71"/>
          <p:cNvSpPr txBox="1"/>
          <p:nvPr/>
        </p:nvSpPr>
        <p:spPr>
          <a:xfrm>
            <a:off x="4004615" y="3071699"/>
            <a:ext cx="7679400" cy="547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US" sz="1800">
                <a:solidFill>
                  <a:srgbClr val="858585"/>
                </a:solidFill>
              </a:rPr>
              <a:t>LinkedIn site and posting content/calendar - create and optimize</a:t>
            </a:r>
            <a:endParaRPr sz="1800">
              <a:solidFill>
                <a:srgbClr val="858585"/>
              </a:solidFill>
            </a:endParaRPr>
          </a:p>
        </p:txBody>
      </p:sp>
      <p:sp>
        <p:nvSpPr>
          <p:cNvPr id="876" name="Google Shape;876;p71"/>
          <p:cNvSpPr txBox="1"/>
          <p:nvPr/>
        </p:nvSpPr>
        <p:spPr>
          <a:xfrm>
            <a:off x="1412688" y="2740295"/>
            <a:ext cx="1438800" cy="4623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2300">
                <a:solidFill>
                  <a:srgbClr val="858585"/>
                </a:solidFill>
              </a:rPr>
              <a:t>Third</a:t>
            </a:r>
            <a:endParaRPr b="1" sz="2300">
              <a:solidFill>
                <a:srgbClr val="858585"/>
              </a:solidFill>
            </a:endParaRPr>
          </a:p>
        </p:txBody>
      </p:sp>
      <p:sp>
        <p:nvSpPr>
          <p:cNvPr id="877" name="Google Shape;877;p71"/>
          <p:cNvSpPr/>
          <p:nvPr/>
        </p:nvSpPr>
        <p:spPr>
          <a:xfrm>
            <a:off x="3224183" y="2968469"/>
            <a:ext cx="253200" cy="883200"/>
          </a:xfrm>
          <a:prstGeom prst="rect">
            <a:avLst/>
          </a:prstGeom>
          <a:solidFill>
            <a:srgbClr val="C2C2C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78" name="Google Shape;878;p71"/>
          <p:cNvCxnSpPr/>
          <p:nvPr/>
        </p:nvCxnSpPr>
        <p:spPr>
          <a:xfrm rot="10800000">
            <a:off x="2848122" y="2964493"/>
            <a:ext cx="1005300" cy="0"/>
          </a:xfrm>
          <a:prstGeom prst="straightConnector1">
            <a:avLst/>
          </a:prstGeom>
          <a:noFill/>
          <a:ln cap="flat" cmpd="sng" w="9525">
            <a:solidFill>
              <a:srgbClr val="C2C2C2"/>
            </a:solidFill>
            <a:prstDash val="solid"/>
            <a:round/>
            <a:headEnd len="sm" w="sm" type="none"/>
            <a:tailEnd len="sm" w="sm" type="none"/>
          </a:ln>
        </p:spPr>
      </p:cxnSp>
      <p:sp>
        <p:nvSpPr>
          <p:cNvPr id="879" name="Google Shape;879;p71"/>
          <p:cNvSpPr txBox="1"/>
          <p:nvPr/>
        </p:nvSpPr>
        <p:spPr>
          <a:xfrm>
            <a:off x="4004600" y="3593874"/>
            <a:ext cx="6696300" cy="368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900">
                <a:solidFill>
                  <a:srgbClr val="858585"/>
                </a:solidFill>
              </a:rPr>
              <a:t>Collateral </a:t>
            </a:r>
            <a:endParaRPr b="1" sz="1900">
              <a:solidFill>
                <a:srgbClr val="858585"/>
              </a:solidFill>
            </a:endParaRPr>
          </a:p>
        </p:txBody>
      </p:sp>
      <p:sp>
        <p:nvSpPr>
          <p:cNvPr id="880" name="Google Shape;880;p71"/>
          <p:cNvSpPr txBox="1"/>
          <p:nvPr/>
        </p:nvSpPr>
        <p:spPr>
          <a:xfrm>
            <a:off x="4004616" y="3962200"/>
            <a:ext cx="7887600" cy="547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US" sz="1800">
                <a:solidFill>
                  <a:srgbClr val="858585"/>
                </a:solidFill>
              </a:rPr>
              <a:t>Brochures and Media Kit - update, reflect Elev. Speech and site revisions</a:t>
            </a:r>
            <a:endParaRPr sz="1800">
              <a:solidFill>
                <a:srgbClr val="858585"/>
              </a:solidFill>
            </a:endParaRPr>
          </a:p>
        </p:txBody>
      </p:sp>
      <p:sp>
        <p:nvSpPr>
          <p:cNvPr id="881" name="Google Shape;881;p71"/>
          <p:cNvSpPr txBox="1"/>
          <p:nvPr/>
        </p:nvSpPr>
        <p:spPr>
          <a:xfrm>
            <a:off x="1412688" y="3630794"/>
            <a:ext cx="1438800" cy="4623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2300">
                <a:solidFill>
                  <a:srgbClr val="858585"/>
                </a:solidFill>
              </a:rPr>
              <a:t>Fourth</a:t>
            </a:r>
            <a:endParaRPr b="1" sz="2300">
              <a:solidFill>
                <a:srgbClr val="858585"/>
              </a:solidFill>
            </a:endParaRPr>
          </a:p>
        </p:txBody>
      </p:sp>
      <p:sp>
        <p:nvSpPr>
          <p:cNvPr id="882" name="Google Shape;882;p71"/>
          <p:cNvSpPr/>
          <p:nvPr/>
        </p:nvSpPr>
        <p:spPr>
          <a:xfrm>
            <a:off x="3224183" y="3858967"/>
            <a:ext cx="253200" cy="883200"/>
          </a:xfrm>
          <a:prstGeom prst="rect">
            <a:avLst/>
          </a:prstGeom>
          <a:solidFill>
            <a:srgbClr val="C2C2C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83" name="Google Shape;883;p71"/>
          <p:cNvCxnSpPr/>
          <p:nvPr/>
        </p:nvCxnSpPr>
        <p:spPr>
          <a:xfrm rot="10800000">
            <a:off x="2848122" y="3854991"/>
            <a:ext cx="1005300" cy="0"/>
          </a:xfrm>
          <a:prstGeom prst="straightConnector1">
            <a:avLst/>
          </a:prstGeom>
          <a:noFill/>
          <a:ln cap="flat" cmpd="sng" w="9525">
            <a:solidFill>
              <a:srgbClr val="C2C2C2"/>
            </a:solidFill>
            <a:prstDash val="solid"/>
            <a:round/>
            <a:headEnd len="sm" w="sm" type="none"/>
            <a:tailEnd len="sm" w="sm" type="none"/>
          </a:ln>
        </p:spPr>
      </p:cxnSp>
      <p:sp>
        <p:nvSpPr>
          <p:cNvPr id="884" name="Google Shape;884;p71"/>
          <p:cNvSpPr txBox="1"/>
          <p:nvPr/>
        </p:nvSpPr>
        <p:spPr>
          <a:xfrm>
            <a:off x="4004600" y="4484374"/>
            <a:ext cx="6696300" cy="368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900">
                <a:solidFill>
                  <a:srgbClr val="858585"/>
                </a:solidFill>
              </a:rPr>
              <a:t>Customer cadence</a:t>
            </a:r>
            <a:endParaRPr b="1" sz="1900">
              <a:solidFill>
                <a:srgbClr val="858585"/>
              </a:solidFill>
            </a:endParaRPr>
          </a:p>
        </p:txBody>
      </p:sp>
      <p:sp>
        <p:nvSpPr>
          <p:cNvPr id="885" name="Google Shape;885;p71"/>
          <p:cNvSpPr txBox="1"/>
          <p:nvPr/>
        </p:nvSpPr>
        <p:spPr>
          <a:xfrm>
            <a:off x="4004600" y="4852701"/>
            <a:ext cx="6696300" cy="547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US" sz="1800">
                <a:solidFill>
                  <a:srgbClr val="858585"/>
                </a:solidFill>
              </a:rPr>
              <a:t>C</a:t>
            </a:r>
            <a:r>
              <a:rPr lang="en-US" sz="1800">
                <a:solidFill>
                  <a:srgbClr val="858585"/>
                </a:solidFill>
              </a:rPr>
              <a:t>RM content and email schedule </a:t>
            </a:r>
            <a:endParaRPr sz="1800">
              <a:solidFill>
                <a:srgbClr val="858585"/>
              </a:solidFill>
            </a:endParaRPr>
          </a:p>
        </p:txBody>
      </p:sp>
      <p:sp>
        <p:nvSpPr>
          <p:cNvPr id="886" name="Google Shape;886;p71"/>
          <p:cNvSpPr txBox="1"/>
          <p:nvPr/>
        </p:nvSpPr>
        <p:spPr>
          <a:xfrm>
            <a:off x="1412688" y="4521293"/>
            <a:ext cx="1438800" cy="4623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2300">
                <a:solidFill>
                  <a:srgbClr val="858585"/>
                </a:solidFill>
              </a:rPr>
              <a:t>Fifth</a:t>
            </a:r>
            <a:endParaRPr b="1" sz="2300">
              <a:solidFill>
                <a:srgbClr val="858585"/>
              </a:solidFill>
            </a:endParaRPr>
          </a:p>
        </p:txBody>
      </p:sp>
      <p:sp>
        <p:nvSpPr>
          <p:cNvPr id="887" name="Google Shape;887;p71"/>
          <p:cNvSpPr/>
          <p:nvPr/>
        </p:nvSpPr>
        <p:spPr>
          <a:xfrm>
            <a:off x="3224183" y="4749466"/>
            <a:ext cx="253200" cy="883200"/>
          </a:xfrm>
          <a:prstGeom prst="rect">
            <a:avLst/>
          </a:prstGeom>
          <a:solidFill>
            <a:srgbClr val="C2C2C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88" name="Google Shape;888;p71"/>
          <p:cNvCxnSpPr/>
          <p:nvPr/>
        </p:nvCxnSpPr>
        <p:spPr>
          <a:xfrm rot="10800000">
            <a:off x="2848122" y="4745490"/>
            <a:ext cx="1005300" cy="0"/>
          </a:xfrm>
          <a:prstGeom prst="straightConnector1">
            <a:avLst/>
          </a:prstGeom>
          <a:noFill/>
          <a:ln cap="flat" cmpd="sng" w="9525">
            <a:solidFill>
              <a:srgbClr val="C2C2C2"/>
            </a:solidFill>
            <a:prstDash val="solid"/>
            <a:round/>
            <a:headEnd len="sm" w="sm" type="none"/>
            <a:tailEnd len="sm" w="sm" type="none"/>
          </a:ln>
        </p:spPr>
      </p:cxnSp>
      <p:sp>
        <p:nvSpPr>
          <p:cNvPr id="889" name="Google Shape;889;p71"/>
          <p:cNvSpPr txBox="1"/>
          <p:nvPr/>
        </p:nvSpPr>
        <p:spPr>
          <a:xfrm>
            <a:off x="4004600" y="5374873"/>
            <a:ext cx="6696300" cy="368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900">
                <a:solidFill>
                  <a:srgbClr val="858585"/>
                </a:solidFill>
              </a:rPr>
              <a:t>Event presence</a:t>
            </a:r>
            <a:endParaRPr b="1" sz="1900">
              <a:solidFill>
                <a:srgbClr val="858585"/>
              </a:solidFill>
            </a:endParaRPr>
          </a:p>
        </p:txBody>
      </p:sp>
      <p:sp>
        <p:nvSpPr>
          <p:cNvPr id="890" name="Google Shape;890;p71"/>
          <p:cNvSpPr txBox="1"/>
          <p:nvPr/>
        </p:nvSpPr>
        <p:spPr>
          <a:xfrm>
            <a:off x="4004600" y="5743200"/>
            <a:ext cx="6696300" cy="547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US" sz="1800">
                <a:solidFill>
                  <a:srgbClr val="858585"/>
                </a:solidFill>
              </a:rPr>
              <a:t>Conferences, Expos (e.g. HR, lawyers events) research</a:t>
            </a:r>
            <a:endParaRPr sz="1800">
              <a:solidFill>
                <a:srgbClr val="858585"/>
              </a:solidFill>
            </a:endParaRPr>
          </a:p>
        </p:txBody>
      </p:sp>
      <p:sp>
        <p:nvSpPr>
          <p:cNvPr id="891" name="Google Shape;891;p71"/>
          <p:cNvSpPr txBox="1"/>
          <p:nvPr/>
        </p:nvSpPr>
        <p:spPr>
          <a:xfrm>
            <a:off x="1412688" y="5411792"/>
            <a:ext cx="1438800" cy="4623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2300">
                <a:solidFill>
                  <a:srgbClr val="858585"/>
                </a:solidFill>
              </a:rPr>
              <a:t>Sixth</a:t>
            </a:r>
            <a:endParaRPr b="1" sz="2300">
              <a:solidFill>
                <a:srgbClr val="858585"/>
              </a:solidFill>
            </a:endParaRPr>
          </a:p>
        </p:txBody>
      </p:sp>
      <p:sp>
        <p:nvSpPr>
          <p:cNvPr id="892" name="Google Shape;892;p71"/>
          <p:cNvSpPr/>
          <p:nvPr/>
        </p:nvSpPr>
        <p:spPr>
          <a:xfrm>
            <a:off x="3224175" y="5639972"/>
            <a:ext cx="253200" cy="651000"/>
          </a:xfrm>
          <a:prstGeom prst="rect">
            <a:avLst/>
          </a:prstGeom>
          <a:solidFill>
            <a:srgbClr val="C2C2C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93" name="Google Shape;893;p71"/>
          <p:cNvCxnSpPr/>
          <p:nvPr/>
        </p:nvCxnSpPr>
        <p:spPr>
          <a:xfrm rot="10800000">
            <a:off x="2848122" y="5635989"/>
            <a:ext cx="1005300" cy="0"/>
          </a:xfrm>
          <a:prstGeom prst="straightConnector1">
            <a:avLst/>
          </a:prstGeom>
          <a:noFill/>
          <a:ln cap="flat" cmpd="sng" w="9525">
            <a:solidFill>
              <a:srgbClr val="C2C2C2"/>
            </a:solidFill>
            <a:prstDash val="solid"/>
            <a:round/>
            <a:headEnd len="sm" w="sm" type="none"/>
            <a:tailEnd len="sm" w="sm" type="none"/>
          </a:ln>
        </p:spPr>
      </p:cxn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72"/>
          <p:cNvSpPr/>
          <p:nvPr/>
        </p:nvSpPr>
        <p:spPr>
          <a:xfrm>
            <a:off x="571500" y="6175375"/>
            <a:ext cx="11144400" cy="432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899" name="Google Shape;899;p72"/>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900" name="Google Shape;900;p72"/>
          <p:cNvSpPr txBox="1"/>
          <p:nvPr/>
        </p:nvSpPr>
        <p:spPr>
          <a:xfrm>
            <a:off x="575050" y="0"/>
            <a:ext cx="10972800" cy="4329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Implementation </a:t>
            </a:r>
            <a:r>
              <a:rPr lang="en-US" sz="2900">
                <a:solidFill>
                  <a:srgbClr val="434343"/>
                </a:solidFill>
              </a:rPr>
              <a:t>Timeline</a:t>
            </a:r>
            <a:endParaRPr b="0" i="0" sz="2900" u="none" cap="none" strike="noStrike">
              <a:solidFill>
                <a:srgbClr val="434343"/>
              </a:solidFill>
              <a:latin typeface="Arial"/>
              <a:ea typeface="Arial"/>
              <a:cs typeface="Arial"/>
              <a:sym typeface="Arial"/>
            </a:endParaRPr>
          </a:p>
        </p:txBody>
      </p:sp>
      <p:pic>
        <p:nvPicPr>
          <p:cNvPr id="901" name="Google Shape;901;p72"/>
          <p:cNvPicPr preferRelativeResize="0"/>
          <p:nvPr/>
        </p:nvPicPr>
        <p:blipFill rotWithShape="1">
          <a:blip r:embed="rId3">
            <a:alphaModFix/>
          </a:blip>
          <a:srcRect b="0" l="0" r="0" t="0"/>
          <a:stretch/>
        </p:blipFill>
        <p:spPr>
          <a:xfrm>
            <a:off x="609600" y="457200"/>
            <a:ext cx="10903700" cy="55567"/>
          </a:xfrm>
          <a:prstGeom prst="rect">
            <a:avLst/>
          </a:prstGeom>
          <a:noFill/>
          <a:ln>
            <a:noFill/>
          </a:ln>
        </p:spPr>
      </p:pic>
      <p:grpSp>
        <p:nvGrpSpPr>
          <p:cNvPr id="902" name="Google Shape;902;p72"/>
          <p:cNvGrpSpPr/>
          <p:nvPr/>
        </p:nvGrpSpPr>
        <p:grpSpPr>
          <a:xfrm>
            <a:off x="9720447" y="798473"/>
            <a:ext cx="1816533" cy="5694425"/>
            <a:chOff x="7298364" y="1431525"/>
            <a:chExt cx="1362434" cy="2927725"/>
          </a:xfrm>
        </p:grpSpPr>
        <p:sp>
          <p:nvSpPr>
            <p:cNvPr id="903" name="Google Shape;903;p72"/>
            <p:cNvSpPr/>
            <p:nvPr/>
          </p:nvSpPr>
          <p:spPr>
            <a:xfrm>
              <a:off x="7298392" y="1431550"/>
              <a:ext cx="1362300" cy="2927700"/>
            </a:xfrm>
            <a:prstGeom prst="rect">
              <a:avLst/>
            </a:prstGeom>
            <a:noFill/>
            <a:ln cap="flat" cmpd="sng" w="9525">
              <a:solidFill>
                <a:srgbClr val="307AF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4" name="Google Shape;904;p72"/>
            <p:cNvSpPr/>
            <p:nvPr/>
          </p:nvSpPr>
          <p:spPr>
            <a:xfrm flipH="1" rot="10800000">
              <a:off x="7298392" y="1431525"/>
              <a:ext cx="1362300" cy="126900"/>
            </a:xfrm>
            <a:prstGeom prst="rect">
              <a:avLst/>
            </a:prstGeom>
            <a:solidFill>
              <a:srgbClr val="307AF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5" name="Google Shape;905;p72"/>
            <p:cNvSpPr txBox="1"/>
            <p:nvPr/>
          </p:nvSpPr>
          <p:spPr>
            <a:xfrm>
              <a:off x="7298364" y="1558437"/>
              <a:ext cx="10827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307AF3"/>
                  </a:solidFill>
                  <a:latin typeface="Roboto"/>
                  <a:ea typeface="Roboto"/>
                  <a:cs typeface="Roboto"/>
                  <a:sym typeface="Roboto"/>
                </a:rPr>
                <a:t>Feb</a:t>
              </a:r>
              <a:endParaRPr b="1" sz="5600">
                <a:solidFill>
                  <a:srgbClr val="307AF3"/>
                </a:solidFill>
                <a:latin typeface="Roboto"/>
                <a:ea typeface="Roboto"/>
                <a:cs typeface="Roboto"/>
                <a:sym typeface="Roboto"/>
              </a:endParaRPr>
            </a:p>
          </p:txBody>
        </p:sp>
        <p:sp>
          <p:nvSpPr>
            <p:cNvPr id="906" name="Google Shape;906;p72"/>
            <p:cNvSpPr txBox="1"/>
            <p:nvPr/>
          </p:nvSpPr>
          <p:spPr>
            <a:xfrm>
              <a:off x="7298400"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W1</a:t>
              </a:r>
              <a:endParaRPr sz="900">
                <a:solidFill>
                  <a:srgbClr val="307AF3"/>
                </a:solidFill>
                <a:latin typeface="Roboto"/>
                <a:ea typeface="Roboto"/>
                <a:cs typeface="Roboto"/>
                <a:sym typeface="Roboto"/>
              </a:endParaRPr>
            </a:p>
          </p:txBody>
        </p:sp>
        <p:cxnSp>
          <p:nvCxnSpPr>
            <p:cNvPr id="907" name="Google Shape;907;p72"/>
            <p:cNvCxnSpPr/>
            <p:nvPr/>
          </p:nvCxnSpPr>
          <p:spPr>
            <a:xfrm rot="10800000">
              <a:off x="7640650" y="2507000"/>
              <a:ext cx="0" cy="1848300"/>
            </a:xfrm>
            <a:prstGeom prst="straightConnector1">
              <a:avLst/>
            </a:prstGeom>
            <a:noFill/>
            <a:ln cap="flat" cmpd="sng" w="9525">
              <a:solidFill>
                <a:srgbClr val="307AF3"/>
              </a:solidFill>
              <a:prstDash val="dot"/>
              <a:round/>
              <a:headEnd len="sm" w="sm" type="none"/>
              <a:tailEnd len="sm" w="sm" type="none"/>
            </a:ln>
          </p:spPr>
        </p:cxnSp>
        <p:cxnSp>
          <p:nvCxnSpPr>
            <p:cNvPr id="908" name="Google Shape;908;p72"/>
            <p:cNvCxnSpPr/>
            <p:nvPr/>
          </p:nvCxnSpPr>
          <p:spPr>
            <a:xfrm rot="10800000">
              <a:off x="7981050" y="2507000"/>
              <a:ext cx="0" cy="1848300"/>
            </a:xfrm>
            <a:prstGeom prst="straightConnector1">
              <a:avLst/>
            </a:prstGeom>
            <a:noFill/>
            <a:ln cap="flat" cmpd="sng" w="9525">
              <a:solidFill>
                <a:srgbClr val="307AF3"/>
              </a:solidFill>
              <a:prstDash val="dot"/>
              <a:round/>
              <a:headEnd len="sm" w="sm" type="none"/>
              <a:tailEnd len="sm" w="sm" type="none"/>
            </a:ln>
          </p:spPr>
        </p:cxnSp>
        <p:cxnSp>
          <p:nvCxnSpPr>
            <p:cNvPr id="909" name="Google Shape;909;p72"/>
            <p:cNvCxnSpPr/>
            <p:nvPr/>
          </p:nvCxnSpPr>
          <p:spPr>
            <a:xfrm rot="10800000">
              <a:off x="8321450" y="2507000"/>
              <a:ext cx="0" cy="1848300"/>
            </a:xfrm>
            <a:prstGeom prst="straightConnector1">
              <a:avLst/>
            </a:prstGeom>
            <a:noFill/>
            <a:ln cap="flat" cmpd="sng" w="9525">
              <a:solidFill>
                <a:srgbClr val="307AF3"/>
              </a:solidFill>
              <a:prstDash val="dot"/>
              <a:round/>
              <a:headEnd len="sm" w="sm" type="none"/>
              <a:tailEnd len="sm" w="sm" type="none"/>
            </a:ln>
          </p:spPr>
        </p:cxnSp>
        <p:sp>
          <p:nvSpPr>
            <p:cNvPr id="910" name="Google Shape;910;p72"/>
            <p:cNvSpPr txBox="1"/>
            <p:nvPr/>
          </p:nvSpPr>
          <p:spPr>
            <a:xfrm>
              <a:off x="764293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W2</a:t>
              </a:r>
              <a:endParaRPr sz="900">
                <a:solidFill>
                  <a:srgbClr val="307AF3"/>
                </a:solidFill>
                <a:latin typeface="Roboto"/>
                <a:ea typeface="Roboto"/>
                <a:cs typeface="Roboto"/>
                <a:sym typeface="Roboto"/>
              </a:endParaRPr>
            </a:p>
          </p:txBody>
        </p:sp>
        <p:sp>
          <p:nvSpPr>
            <p:cNvPr id="911" name="Google Shape;911;p72"/>
            <p:cNvSpPr txBox="1"/>
            <p:nvPr/>
          </p:nvSpPr>
          <p:spPr>
            <a:xfrm>
              <a:off x="7987465"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W3</a:t>
              </a:r>
              <a:endParaRPr sz="900">
                <a:solidFill>
                  <a:srgbClr val="307AF3"/>
                </a:solidFill>
                <a:latin typeface="Roboto"/>
                <a:ea typeface="Roboto"/>
                <a:cs typeface="Roboto"/>
                <a:sym typeface="Roboto"/>
              </a:endParaRPr>
            </a:p>
          </p:txBody>
        </p:sp>
        <p:sp>
          <p:nvSpPr>
            <p:cNvPr id="912" name="Google Shape;912;p72"/>
            <p:cNvSpPr txBox="1"/>
            <p:nvPr/>
          </p:nvSpPr>
          <p:spPr>
            <a:xfrm>
              <a:off x="833199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W4</a:t>
              </a:r>
              <a:endParaRPr sz="900">
                <a:solidFill>
                  <a:srgbClr val="307AF3"/>
                </a:solidFill>
                <a:latin typeface="Roboto"/>
                <a:ea typeface="Roboto"/>
                <a:cs typeface="Roboto"/>
                <a:sym typeface="Roboto"/>
              </a:endParaRPr>
            </a:p>
          </p:txBody>
        </p:sp>
      </p:grpSp>
      <p:grpSp>
        <p:nvGrpSpPr>
          <p:cNvPr id="913" name="Google Shape;913;p72"/>
          <p:cNvGrpSpPr/>
          <p:nvPr/>
        </p:nvGrpSpPr>
        <p:grpSpPr>
          <a:xfrm>
            <a:off x="7896274" y="798473"/>
            <a:ext cx="1822673" cy="5694425"/>
            <a:chOff x="5930200" y="1431525"/>
            <a:chExt cx="1367039" cy="2927725"/>
          </a:xfrm>
        </p:grpSpPr>
        <p:sp>
          <p:nvSpPr>
            <p:cNvPr id="914" name="Google Shape;914;p72"/>
            <p:cNvSpPr/>
            <p:nvPr/>
          </p:nvSpPr>
          <p:spPr>
            <a:xfrm>
              <a:off x="5934939" y="1431550"/>
              <a:ext cx="1362300" cy="2927700"/>
            </a:xfrm>
            <a:prstGeom prst="rect">
              <a:avLst/>
            </a:prstGeom>
            <a:noFill/>
            <a:ln cap="flat" cmpd="sng" w="9525">
              <a:solidFill>
                <a:srgbClr val="307AF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5" name="Google Shape;915;p72"/>
            <p:cNvSpPr/>
            <p:nvPr/>
          </p:nvSpPr>
          <p:spPr>
            <a:xfrm flipH="1" rot="10800000">
              <a:off x="5934939" y="1431525"/>
              <a:ext cx="1362300" cy="126900"/>
            </a:xfrm>
            <a:prstGeom prst="rect">
              <a:avLst/>
            </a:prstGeom>
            <a:solidFill>
              <a:srgbClr val="307AF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6" name="Google Shape;916;p72"/>
            <p:cNvSpPr txBox="1"/>
            <p:nvPr/>
          </p:nvSpPr>
          <p:spPr>
            <a:xfrm>
              <a:off x="5934927" y="1558437"/>
              <a:ext cx="12063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307AF3"/>
                  </a:solidFill>
                  <a:latin typeface="Roboto"/>
                  <a:ea typeface="Roboto"/>
                  <a:cs typeface="Roboto"/>
                  <a:sym typeface="Roboto"/>
                </a:rPr>
                <a:t>Jan</a:t>
              </a:r>
              <a:endParaRPr b="1" sz="5600">
                <a:solidFill>
                  <a:srgbClr val="307AF3"/>
                </a:solidFill>
                <a:latin typeface="Roboto"/>
                <a:ea typeface="Roboto"/>
                <a:cs typeface="Roboto"/>
                <a:sym typeface="Roboto"/>
              </a:endParaRPr>
            </a:p>
          </p:txBody>
        </p:sp>
        <p:cxnSp>
          <p:nvCxnSpPr>
            <p:cNvPr id="917" name="Google Shape;917;p72"/>
            <p:cNvCxnSpPr/>
            <p:nvPr/>
          </p:nvCxnSpPr>
          <p:spPr>
            <a:xfrm rot="10800000">
              <a:off x="6277200" y="2507000"/>
              <a:ext cx="0" cy="1848300"/>
            </a:xfrm>
            <a:prstGeom prst="straightConnector1">
              <a:avLst/>
            </a:prstGeom>
            <a:noFill/>
            <a:ln cap="flat" cmpd="sng" w="9525">
              <a:solidFill>
                <a:srgbClr val="307AF3"/>
              </a:solidFill>
              <a:prstDash val="dot"/>
              <a:round/>
              <a:headEnd len="sm" w="sm" type="none"/>
              <a:tailEnd len="sm" w="sm" type="none"/>
            </a:ln>
          </p:spPr>
        </p:cxnSp>
        <p:cxnSp>
          <p:nvCxnSpPr>
            <p:cNvPr id="918" name="Google Shape;918;p72"/>
            <p:cNvCxnSpPr/>
            <p:nvPr/>
          </p:nvCxnSpPr>
          <p:spPr>
            <a:xfrm rot="10800000">
              <a:off x="6617600" y="2507000"/>
              <a:ext cx="0" cy="1848300"/>
            </a:xfrm>
            <a:prstGeom prst="straightConnector1">
              <a:avLst/>
            </a:prstGeom>
            <a:noFill/>
            <a:ln cap="flat" cmpd="sng" w="9525">
              <a:solidFill>
                <a:srgbClr val="307AF3"/>
              </a:solidFill>
              <a:prstDash val="dot"/>
              <a:round/>
              <a:headEnd len="sm" w="sm" type="none"/>
              <a:tailEnd len="sm" w="sm" type="none"/>
            </a:ln>
          </p:spPr>
        </p:cxnSp>
        <p:cxnSp>
          <p:nvCxnSpPr>
            <p:cNvPr id="919" name="Google Shape;919;p72"/>
            <p:cNvCxnSpPr/>
            <p:nvPr/>
          </p:nvCxnSpPr>
          <p:spPr>
            <a:xfrm rot="10800000">
              <a:off x="6958000" y="2507000"/>
              <a:ext cx="0" cy="1848300"/>
            </a:xfrm>
            <a:prstGeom prst="straightConnector1">
              <a:avLst/>
            </a:prstGeom>
            <a:noFill/>
            <a:ln cap="flat" cmpd="sng" w="9525">
              <a:solidFill>
                <a:srgbClr val="307AF3"/>
              </a:solidFill>
              <a:prstDash val="dot"/>
              <a:round/>
              <a:headEnd len="sm" w="sm" type="none"/>
              <a:tailEnd len="sm" w="sm" type="none"/>
            </a:ln>
          </p:spPr>
        </p:cxnSp>
        <p:sp>
          <p:nvSpPr>
            <p:cNvPr id="920" name="Google Shape;920;p72"/>
            <p:cNvSpPr txBox="1"/>
            <p:nvPr/>
          </p:nvSpPr>
          <p:spPr>
            <a:xfrm>
              <a:off x="5930200"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W1</a:t>
              </a:r>
              <a:endParaRPr sz="900">
                <a:solidFill>
                  <a:srgbClr val="307AF3"/>
                </a:solidFill>
                <a:latin typeface="Roboto"/>
                <a:ea typeface="Roboto"/>
                <a:cs typeface="Roboto"/>
                <a:sym typeface="Roboto"/>
              </a:endParaRPr>
            </a:p>
          </p:txBody>
        </p:sp>
        <p:sp>
          <p:nvSpPr>
            <p:cNvPr id="921" name="Google Shape;921;p72"/>
            <p:cNvSpPr txBox="1"/>
            <p:nvPr/>
          </p:nvSpPr>
          <p:spPr>
            <a:xfrm>
              <a:off x="627473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W2</a:t>
              </a:r>
              <a:endParaRPr sz="900">
                <a:solidFill>
                  <a:srgbClr val="307AF3"/>
                </a:solidFill>
                <a:latin typeface="Roboto"/>
                <a:ea typeface="Roboto"/>
                <a:cs typeface="Roboto"/>
                <a:sym typeface="Roboto"/>
              </a:endParaRPr>
            </a:p>
          </p:txBody>
        </p:sp>
        <p:sp>
          <p:nvSpPr>
            <p:cNvPr id="922" name="Google Shape;922;p72"/>
            <p:cNvSpPr txBox="1"/>
            <p:nvPr/>
          </p:nvSpPr>
          <p:spPr>
            <a:xfrm>
              <a:off x="6619265"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W3</a:t>
              </a:r>
              <a:endParaRPr sz="900">
                <a:solidFill>
                  <a:srgbClr val="307AF3"/>
                </a:solidFill>
                <a:latin typeface="Roboto"/>
                <a:ea typeface="Roboto"/>
                <a:cs typeface="Roboto"/>
                <a:sym typeface="Roboto"/>
              </a:endParaRPr>
            </a:p>
          </p:txBody>
        </p:sp>
        <p:sp>
          <p:nvSpPr>
            <p:cNvPr id="923" name="Google Shape;923;p72"/>
            <p:cNvSpPr txBox="1"/>
            <p:nvPr/>
          </p:nvSpPr>
          <p:spPr>
            <a:xfrm>
              <a:off x="696379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W4</a:t>
              </a:r>
              <a:endParaRPr sz="900">
                <a:solidFill>
                  <a:srgbClr val="307AF3"/>
                </a:solidFill>
                <a:latin typeface="Roboto"/>
                <a:ea typeface="Roboto"/>
                <a:cs typeface="Roboto"/>
                <a:sym typeface="Roboto"/>
              </a:endParaRPr>
            </a:p>
          </p:txBody>
        </p:sp>
      </p:grpSp>
      <p:grpSp>
        <p:nvGrpSpPr>
          <p:cNvPr id="924" name="Google Shape;924;p72"/>
          <p:cNvGrpSpPr/>
          <p:nvPr/>
        </p:nvGrpSpPr>
        <p:grpSpPr>
          <a:xfrm>
            <a:off x="6083208" y="798473"/>
            <a:ext cx="1820175" cy="5694425"/>
            <a:chOff x="4563606" y="1431525"/>
            <a:chExt cx="1365165" cy="2927725"/>
          </a:xfrm>
        </p:grpSpPr>
        <p:sp>
          <p:nvSpPr>
            <p:cNvPr id="925" name="Google Shape;925;p72"/>
            <p:cNvSpPr/>
            <p:nvPr/>
          </p:nvSpPr>
          <p:spPr>
            <a:xfrm>
              <a:off x="4566471" y="1431550"/>
              <a:ext cx="1362300" cy="2927700"/>
            </a:xfrm>
            <a:prstGeom prst="rect">
              <a:avLst/>
            </a:prstGeom>
            <a:noFill/>
            <a:ln cap="flat" cmpd="sng" w="9525">
              <a:solidFill>
                <a:srgbClr val="0E63F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 name="Google Shape;926;p72"/>
            <p:cNvSpPr/>
            <p:nvPr/>
          </p:nvSpPr>
          <p:spPr>
            <a:xfrm flipH="1" rot="10800000">
              <a:off x="4566471" y="1431525"/>
              <a:ext cx="1362300" cy="126900"/>
            </a:xfrm>
            <a:prstGeom prst="rect">
              <a:avLst/>
            </a:prstGeom>
            <a:solidFill>
              <a:srgbClr val="0E63F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 name="Google Shape;927;p72"/>
            <p:cNvSpPr txBox="1"/>
            <p:nvPr/>
          </p:nvSpPr>
          <p:spPr>
            <a:xfrm>
              <a:off x="4566471" y="1558437"/>
              <a:ext cx="11604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0E63F0"/>
                  </a:solidFill>
                  <a:latin typeface="Roboto"/>
                  <a:ea typeface="Roboto"/>
                  <a:cs typeface="Roboto"/>
                  <a:sym typeface="Roboto"/>
                </a:rPr>
                <a:t>Dec</a:t>
              </a:r>
              <a:endParaRPr b="1" sz="5600">
                <a:solidFill>
                  <a:srgbClr val="0E63F0"/>
                </a:solidFill>
                <a:latin typeface="Roboto"/>
                <a:ea typeface="Roboto"/>
                <a:cs typeface="Roboto"/>
                <a:sym typeface="Roboto"/>
              </a:endParaRPr>
            </a:p>
          </p:txBody>
        </p:sp>
        <p:cxnSp>
          <p:nvCxnSpPr>
            <p:cNvPr id="928" name="Google Shape;928;p72"/>
            <p:cNvCxnSpPr/>
            <p:nvPr/>
          </p:nvCxnSpPr>
          <p:spPr>
            <a:xfrm rot="10800000">
              <a:off x="4908700" y="2507000"/>
              <a:ext cx="0" cy="1848300"/>
            </a:xfrm>
            <a:prstGeom prst="straightConnector1">
              <a:avLst/>
            </a:prstGeom>
            <a:noFill/>
            <a:ln cap="flat" cmpd="sng" w="9525">
              <a:solidFill>
                <a:srgbClr val="0E63F0"/>
              </a:solidFill>
              <a:prstDash val="dot"/>
              <a:round/>
              <a:headEnd len="sm" w="sm" type="none"/>
              <a:tailEnd len="sm" w="sm" type="none"/>
            </a:ln>
          </p:spPr>
        </p:cxnSp>
        <p:cxnSp>
          <p:nvCxnSpPr>
            <p:cNvPr id="929" name="Google Shape;929;p72"/>
            <p:cNvCxnSpPr/>
            <p:nvPr/>
          </p:nvCxnSpPr>
          <p:spPr>
            <a:xfrm rot="10800000">
              <a:off x="5249087" y="2507000"/>
              <a:ext cx="0" cy="1848300"/>
            </a:xfrm>
            <a:prstGeom prst="straightConnector1">
              <a:avLst/>
            </a:prstGeom>
            <a:noFill/>
            <a:ln cap="flat" cmpd="sng" w="9525">
              <a:solidFill>
                <a:srgbClr val="0E63F0"/>
              </a:solidFill>
              <a:prstDash val="dot"/>
              <a:round/>
              <a:headEnd len="sm" w="sm" type="none"/>
              <a:tailEnd len="sm" w="sm" type="none"/>
            </a:ln>
          </p:spPr>
        </p:cxnSp>
        <p:cxnSp>
          <p:nvCxnSpPr>
            <p:cNvPr id="930" name="Google Shape;930;p72"/>
            <p:cNvCxnSpPr/>
            <p:nvPr/>
          </p:nvCxnSpPr>
          <p:spPr>
            <a:xfrm rot="10800000">
              <a:off x="5589475" y="2507000"/>
              <a:ext cx="0" cy="1848300"/>
            </a:xfrm>
            <a:prstGeom prst="straightConnector1">
              <a:avLst/>
            </a:prstGeom>
            <a:noFill/>
            <a:ln cap="flat" cmpd="sng" w="9525">
              <a:solidFill>
                <a:srgbClr val="0E63F0"/>
              </a:solidFill>
              <a:prstDash val="dot"/>
              <a:round/>
              <a:headEnd len="sm" w="sm" type="none"/>
              <a:tailEnd len="sm" w="sm" type="none"/>
            </a:ln>
          </p:spPr>
        </p:cxnSp>
        <p:sp>
          <p:nvSpPr>
            <p:cNvPr id="931" name="Google Shape;931;p72"/>
            <p:cNvSpPr txBox="1"/>
            <p:nvPr/>
          </p:nvSpPr>
          <p:spPr>
            <a:xfrm>
              <a:off x="4563606"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E63F0"/>
                  </a:solidFill>
                  <a:latin typeface="Roboto"/>
                  <a:ea typeface="Roboto"/>
                  <a:cs typeface="Roboto"/>
                  <a:sym typeface="Roboto"/>
                </a:rPr>
                <a:t>W1</a:t>
              </a:r>
              <a:endParaRPr sz="900">
                <a:solidFill>
                  <a:srgbClr val="0E63F0"/>
                </a:solidFill>
                <a:latin typeface="Roboto"/>
                <a:ea typeface="Roboto"/>
                <a:cs typeface="Roboto"/>
                <a:sym typeface="Roboto"/>
              </a:endParaRPr>
            </a:p>
          </p:txBody>
        </p:sp>
        <p:sp>
          <p:nvSpPr>
            <p:cNvPr id="932" name="Google Shape;932;p72"/>
            <p:cNvSpPr txBox="1"/>
            <p:nvPr/>
          </p:nvSpPr>
          <p:spPr>
            <a:xfrm>
              <a:off x="490813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E63F0"/>
                  </a:solidFill>
                  <a:latin typeface="Roboto"/>
                  <a:ea typeface="Roboto"/>
                  <a:cs typeface="Roboto"/>
                  <a:sym typeface="Roboto"/>
                </a:rPr>
                <a:t>W2</a:t>
              </a:r>
              <a:endParaRPr sz="900">
                <a:solidFill>
                  <a:srgbClr val="0E63F0"/>
                </a:solidFill>
                <a:latin typeface="Roboto"/>
                <a:ea typeface="Roboto"/>
                <a:cs typeface="Roboto"/>
                <a:sym typeface="Roboto"/>
              </a:endParaRPr>
            </a:p>
          </p:txBody>
        </p:sp>
        <p:sp>
          <p:nvSpPr>
            <p:cNvPr id="933" name="Google Shape;933;p72"/>
            <p:cNvSpPr txBox="1"/>
            <p:nvPr/>
          </p:nvSpPr>
          <p:spPr>
            <a:xfrm>
              <a:off x="5252671"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E63F0"/>
                  </a:solidFill>
                  <a:latin typeface="Roboto"/>
                  <a:ea typeface="Roboto"/>
                  <a:cs typeface="Roboto"/>
                  <a:sym typeface="Roboto"/>
                </a:rPr>
                <a:t>W3</a:t>
              </a:r>
              <a:endParaRPr sz="900">
                <a:solidFill>
                  <a:srgbClr val="0E63F0"/>
                </a:solidFill>
                <a:latin typeface="Roboto"/>
                <a:ea typeface="Roboto"/>
                <a:cs typeface="Roboto"/>
                <a:sym typeface="Roboto"/>
              </a:endParaRPr>
            </a:p>
          </p:txBody>
        </p:sp>
        <p:sp>
          <p:nvSpPr>
            <p:cNvPr id="934" name="Google Shape;934;p72"/>
            <p:cNvSpPr txBox="1"/>
            <p:nvPr/>
          </p:nvSpPr>
          <p:spPr>
            <a:xfrm>
              <a:off x="559720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E63F0"/>
                  </a:solidFill>
                  <a:latin typeface="Roboto"/>
                  <a:ea typeface="Roboto"/>
                  <a:cs typeface="Roboto"/>
                  <a:sym typeface="Roboto"/>
                </a:rPr>
                <a:t>W4</a:t>
              </a:r>
              <a:endParaRPr sz="900">
                <a:solidFill>
                  <a:srgbClr val="0E63F0"/>
                </a:solidFill>
                <a:latin typeface="Roboto"/>
                <a:ea typeface="Roboto"/>
                <a:cs typeface="Roboto"/>
                <a:sym typeface="Roboto"/>
              </a:endParaRPr>
            </a:p>
          </p:txBody>
        </p:sp>
      </p:grpSp>
      <p:grpSp>
        <p:nvGrpSpPr>
          <p:cNvPr id="935" name="Google Shape;935;p72"/>
          <p:cNvGrpSpPr/>
          <p:nvPr/>
        </p:nvGrpSpPr>
        <p:grpSpPr>
          <a:xfrm>
            <a:off x="4271844" y="798449"/>
            <a:ext cx="1818410" cy="5694425"/>
            <a:chOff x="3203962" y="1431525"/>
            <a:chExt cx="1363841" cy="2927725"/>
          </a:xfrm>
        </p:grpSpPr>
        <p:sp>
          <p:nvSpPr>
            <p:cNvPr id="936" name="Google Shape;936;p72"/>
            <p:cNvSpPr/>
            <p:nvPr/>
          </p:nvSpPr>
          <p:spPr>
            <a:xfrm>
              <a:off x="3203978" y="1431550"/>
              <a:ext cx="1362300" cy="2927700"/>
            </a:xfrm>
            <a:prstGeom prst="rect">
              <a:avLst/>
            </a:prstGeom>
            <a:noFill/>
            <a:ln cap="flat" cmpd="sng" w="9525">
              <a:solidFill>
                <a:srgbClr val="0D5CD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 name="Google Shape;937;p72"/>
            <p:cNvSpPr/>
            <p:nvPr/>
          </p:nvSpPr>
          <p:spPr>
            <a:xfrm flipH="1" rot="10800000">
              <a:off x="3203978" y="1431525"/>
              <a:ext cx="1362300" cy="126900"/>
            </a:xfrm>
            <a:prstGeom prst="rect">
              <a:avLst/>
            </a:prstGeom>
            <a:solidFill>
              <a:srgbClr val="0D5C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 name="Google Shape;938;p72"/>
            <p:cNvSpPr txBox="1"/>
            <p:nvPr/>
          </p:nvSpPr>
          <p:spPr>
            <a:xfrm>
              <a:off x="3203962" y="1558420"/>
              <a:ext cx="12294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0D5CDF"/>
                  </a:solidFill>
                  <a:latin typeface="Roboto"/>
                  <a:ea typeface="Roboto"/>
                  <a:cs typeface="Roboto"/>
                  <a:sym typeface="Roboto"/>
                </a:rPr>
                <a:t>Oct</a:t>
              </a:r>
              <a:endParaRPr b="1" sz="5600">
                <a:solidFill>
                  <a:srgbClr val="0D5CDF"/>
                </a:solidFill>
                <a:latin typeface="Roboto"/>
                <a:ea typeface="Roboto"/>
                <a:cs typeface="Roboto"/>
                <a:sym typeface="Roboto"/>
              </a:endParaRPr>
            </a:p>
          </p:txBody>
        </p:sp>
        <p:cxnSp>
          <p:nvCxnSpPr>
            <p:cNvPr id="939" name="Google Shape;939;p72"/>
            <p:cNvCxnSpPr/>
            <p:nvPr/>
          </p:nvCxnSpPr>
          <p:spPr>
            <a:xfrm rot="10800000">
              <a:off x="3546225" y="2507000"/>
              <a:ext cx="0" cy="1848300"/>
            </a:xfrm>
            <a:prstGeom prst="straightConnector1">
              <a:avLst/>
            </a:prstGeom>
            <a:noFill/>
            <a:ln cap="flat" cmpd="sng" w="9525">
              <a:solidFill>
                <a:srgbClr val="0D5CDF"/>
              </a:solidFill>
              <a:prstDash val="dot"/>
              <a:round/>
              <a:headEnd len="sm" w="sm" type="none"/>
              <a:tailEnd len="sm" w="sm" type="none"/>
            </a:ln>
          </p:spPr>
        </p:cxnSp>
        <p:cxnSp>
          <p:nvCxnSpPr>
            <p:cNvPr id="940" name="Google Shape;940;p72"/>
            <p:cNvCxnSpPr/>
            <p:nvPr/>
          </p:nvCxnSpPr>
          <p:spPr>
            <a:xfrm rot="10800000">
              <a:off x="3886600" y="2507000"/>
              <a:ext cx="0" cy="1848300"/>
            </a:xfrm>
            <a:prstGeom prst="straightConnector1">
              <a:avLst/>
            </a:prstGeom>
            <a:noFill/>
            <a:ln cap="flat" cmpd="sng" w="9525">
              <a:solidFill>
                <a:srgbClr val="0D5CDF"/>
              </a:solidFill>
              <a:prstDash val="dot"/>
              <a:round/>
              <a:headEnd len="sm" w="sm" type="none"/>
              <a:tailEnd len="sm" w="sm" type="none"/>
            </a:ln>
          </p:spPr>
        </p:cxnSp>
        <p:cxnSp>
          <p:nvCxnSpPr>
            <p:cNvPr id="941" name="Google Shape;941;p72"/>
            <p:cNvCxnSpPr/>
            <p:nvPr/>
          </p:nvCxnSpPr>
          <p:spPr>
            <a:xfrm rot="10800000">
              <a:off x="4226975" y="2507000"/>
              <a:ext cx="0" cy="1848300"/>
            </a:xfrm>
            <a:prstGeom prst="straightConnector1">
              <a:avLst/>
            </a:prstGeom>
            <a:noFill/>
            <a:ln cap="flat" cmpd="sng" w="9525">
              <a:solidFill>
                <a:srgbClr val="0D5CDF"/>
              </a:solidFill>
              <a:prstDash val="dot"/>
              <a:round/>
              <a:headEnd len="sm" w="sm" type="none"/>
              <a:tailEnd len="sm" w="sm" type="none"/>
            </a:ln>
          </p:spPr>
        </p:cxnSp>
        <p:sp>
          <p:nvSpPr>
            <p:cNvPr id="942" name="Google Shape;942;p72"/>
            <p:cNvSpPr txBox="1"/>
            <p:nvPr/>
          </p:nvSpPr>
          <p:spPr>
            <a:xfrm>
              <a:off x="3205406"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D5CDF"/>
                  </a:solidFill>
                  <a:latin typeface="Roboto"/>
                  <a:ea typeface="Roboto"/>
                  <a:cs typeface="Roboto"/>
                  <a:sym typeface="Roboto"/>
                </a:rPr>
                <a:t>W1</a:t>
              </a:r>
              <a:endParaRPr sz="900">
                <a:solidFill>
                  <a:srgbClr val="0D5CDF"/>
                </a:solidFill>
                <a:latin typeface="Roboto"/>
                <a:ea typeface="Roboto"/>
                <a:cs typeface="Roboto"/>
                <a:sym typeface="Roboto"/>
              </a:endParaRPr>
            </a:p>
          </p:txBody>
        </p:sp>
        <p:sp>
          <p:nvSpPr>
            <p:cNvPr id="943" name="Google Shape;943;p72"/>
            <p:cNvSpPr txBox="1"/>
            <p:nvPr/>
          </p:nvSpPr>
          <p:spPr>
            <a:xfrm>
              <a:off x="354993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D5CDF"/>
                  </a:solidFill>
                  <a:latin typeface="Roboto"/>
                  <a:ea typeface="Roboto"/>
                  <a:cs typeface="Roboto"/>
                  <a:sym typeface="Roboto"/>
                </a:rPr>
                <a:t>W2</a:t>
              </a:r>
              <a:endParaRPr sz="900">
                <a:solidFill>
                  <a:srgbClr val="0D5CDF"/>
                </a:solidFill>
                <a:latin typeface="Roboto"/>
                <a:ea typeface="Roboto"/>
                <a:cs typeface="Roboto"/>
                <a:sym typeface="Roboto"/>
              </a:endParaRPr>
            </a:p>
          </p:txBody>
        </p:sp>
        <p:sp>
          <p:nvSpPr>
            <p:cNvPr id="944" name="Google Shape;944;p72"/>
            <p:cNvSpPr txBox="1"/>
            <p:nvPr/>
          </p:nvSpPr>
          <p:spPr>
            <a:xfrm>
              <a:off x="3894471"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D5CDF"/>
                  </a:solidFill>
                  <a:latin typeface="Roboto"/>
                  <a:ea typeface="Roboto"/>
                  <a:cs typeface="Roboto"/>
                  <a:sym typeface="Roboto"/>
                </a:rPr>
                <a:t>W3</a:t>
              </a:r>
              <a:endParaRPr sz="900">
                <a:solidFill>
                  <a:srgbClr val="0D5CDF"/>
                </a:solidFill>
                <a:latin typeface="Roboto"/>
                <a:ea typeface="Roboto"/>
                <a:cs typeface="Roboto"/>
                <a:sym typeface="Roboto"/>
              </a:endParaRPr>
            </a:p>
          </p:txBody>
        </p:sp>
        <p:sp>
          <p:nvSpPr>
            <p:cNvPr id="945" name="Google Shape;945;p72"/>
            <p:cNvSpPr txBox="1"/>
            <p:nvPr/>
          </p:nvSpPr>
          <p:spPr>
            <a:xfrm>
              <a:off x="423900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D5CDF"/>
                  </a:solidFill>
                  <a:latin typeface="Roboto"/>
                  <a:ea typeface="Roboto"/>
                  <a:cs typeface="Roboto"/>
                  <a:sym typeface="Roboto"/>
                </a:rPr>
                <a:t>W4</a:t>
              </a:r>
              <a:endParaRPr sz="900">
                <a:solidFill>
                  <a:srgbClr val="0D5CDF"/>
                </a:solidFill>
                <a:latin typeface="Roboto"/>
                <a:ea typeface="Roboto"/>
                <a:cs typeface="Roboto"/>
                <a:sym typeface="Roboto"/>
              </a:endParaRPr>
            </a:p>
          </p:txBody>
        </p:sp>
      </p:grpSp>
      <p:grpSp>
        <p:nvGrpSpPr>
          <p:cNvPr id="946" name="Google Shape;946;p72"/>
          <p:cNvGrpSpPr/>
          <p:nvPr/>
        </p:nvGrpSpPr>
        <p:grpSpPr>
          <a:xfrm>
            <a:off x="2455254" y="798449"/>
            <a:ext cx="1822775" cy="5694425"/>
            <a:chOff x="1841486" y="1431525"/>
            <a:chExt cx="1367115" cy="2927725"/>
          </a:xfrm>
        </p:grpSpPr>
        <p:sp>
          <p:nvSpPr>
            <p:cNvPr id="947" name="Google Shape;947;p72"/>
            <p:cNvSpPr/>
            <p:nvPr/>
          </p:nvSpPr>
          <p:spPr>
            <a:xfrm>
              <a:off x="1841486" y="1431550"/>
              <a:ext cx="1362300" cy="2927700"/>
            </a:xfrm>
            <a:prstGeom prst="rect">
              <a:avLst/>
            </a:prstGeom>
            <a:noFill/>
            <a:ln cap="flat" cmpd="sng" w="9525">
              <a:solidFill>
                <a:srgbClr val="0C57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 name="Google Shape;948;p72"/>
            <p:cNvSpPr/>
            <p:nvPr/>
          </p:nvSpPr>
          <p:spPr>
            <a:xfrm flipH="1" rot="10800000">
              <a:off x="1841486" y="1431525"/>
              <a:ext cx="1362300" cy="126900"/>
            </a:xfrm>
            <a:prstGeom prst="rect">
              <a:avLst/>
            </a:prstGeom>
            <a:solidFill>
              <a:srgbClr val="0C57D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 name="Google Shape;949;p72"/>
            <p:cNvSpPr txBox="1"/>
            <p:nvPr/>
          </p:nvSpPr>
          <p:spPr>
            <a:xfrm>
              <a:off x="1841501" y="1558420"/>
              <a:ext cx="13671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0C57D3"/>
                  </a:solidFill>
                  <a:latin typeface="Roboto"/>
                  <a:ea typeface="Roboto"/>
                  <a:cs typeface="Roboto"/>
                  <a:sym typeface="Roboto"/>
                </a:rPr>
                <a:t>Sept</a:t>
              </a:r>
              <a:endParaRPr b="1" sz="5600">
                <a:solidFill>
                  <a:srgbClr val="0C57D3"/>
                </a:solidFill>
                <a:latin typeface="Roboto"/>
                <a:ea typeface="Roboto"/>
                <a:cs typeface="Roboto"/>
                <a:sym typeface="Roboto"/>
              </a:endParaRPr>
            </a:p>
          </p:txBody>
        </p:sp>
        <p:cxnSp>
          <p:nvCxnSpPr>
            <p:cNvPr id="950" name="Google Shape;950;p72"/>
            <p:cNvCxnSpPr/>
            <p:nvPr/>
          </p:nvCxnSpPr>
          <p:spPr>
            <a:xfrm rot="10800000">
              <a:off x="2183725" y="2507000"/>
              <a:ext cx="0" cy="1848300"/>
            </a:xfrm>
            <a:prstGeom prst="straightConnector1">
              <a:avLst/>
            </a:prstGeom>
            <a:noFill/>
            <a:ln cap="flat" cmpd="sng" w="9525">
              <a:solidFill>
                <a:srgbClr val="0C57D3"/>
              </a:solidFill>
              <a:prstDash val="dot"/>
              <a:round/>
              <a:headEnd len="sm" w="sm" type="none"/>
              <a:tailEnd len="sm" w="sm" type="none"/>
            </a:ln>
          </p:spPr>
        </p:cxnSp>
        <p:cxnSp>
          <p:nvCxnSpPr>
            <p:cNvPr id="951" name="Google Shape;951;p72"/>
            <p:cNvCxnSpPr/>
            <p:nvPr/>
          </p:nvCxnSpPr>
          <p:spPr>
            <a:xfrm rot="10800000">
              <a:off x="2524112" y="2507000"/>
              <a:ext cx="0" cy="1848300"/>
            </a:xfrm>
            <a:prstGeom prst="straightConnector1">
              <a:avLst/>
            </a:prstGeom>
            <a:noFill/>
            <a:ln cap="flat" cmpd="sng" w="9525">
              <a:solidFill>
                <a:srgbClr val="0C57D3"/>
              </a:solidFill>
              <a:prstDash val="dot"/>
              <a:round/>
              <a:headEnd len="sm" w="sm" type="none"/>
              <a:tailEnd len="sm" w="sm" type="none"/>
            </a:ln>
          </p:spPr>
        </p:cxnSp>
        <p:cxnSp>
          <p:nvCxnSpPr>
            <p:cNvPr id="952" name="Google Shape;952;p72"/>
            <p:cNvCxnSpPr/>
            <p:nvPr/>
          </p:nvCxnSpPr>
          <p:spPr>
            <a:xfrm rot="10800000">
              <a:off x="2864500" y="2507000"/>
              <a:ext cx="0" cy="1848300"/>
            </a:xfrm>
            <a:prstGeom prst="straightConnector1">
              <a:avLst/>
            </a:prstGeom>
            <a:noFill/>
            <a:ln cap="flat" cmpd="sng" w="9525">
              <a:solidFill>
                <a:srgbClr val="0C57D3"/>
              </a:solidFill>
              <a:prstDash val="dot"/>
              <a:round/>
              <a:headEnd len="sm" w="sm" type="none"/>
              <a:tailEnd len="sm" w="sm" type="none"/>
            </a:ln>
          </p:spPr>
        </p:cxnSp>
        <p:sp>
          <p:nvSpPr>
            <p:cNvPr id="953" name="Google Shape;953;p72"/>
            <p:cNvSpPr txBox="1"/>
            <p:nvPr/>
          </p:nvSpPr>
          <p:spPr>
            <a:xfrm>
              <a:off x="184479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C57D3"/>
                  </a:solidFill>
                  <a:latin typeface="Roboto"/>
                  <a:ea typeface="Roboto"/>
                  <a:cs typeface="Roboto"/>
                  <a:sym typeface="Roboto"/>
                </a:rPr>
                <a:t>W1</a:t>
              </a:r>
              <a:endParaRPr sz="900">
                <a:solidFill>
                  <a:srgbClr val="0C57D3"/>
                </a:solidFill>
                <a:latin typeface="Roboto"/>
                <a:ea typeface="Roboto"/>
                <a:cs typeface="Roboto"/>
                <a:sym typeface="Roboto"/>
              </a:endParaRPr>
            </a:p>
          </p:txBody>
        </p:sp>
        <p:sp>
          <p:nvSpPr>
            <p:cNvPr id="954" name="Google Shape;954;p72"/>
            <p:cNvSpPr txBox="1"/>
            <p:nvPr/>
          </p:nvSpPr>
          <p:spPr>
            <a:xfrm>
              <a:off x="2189326"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C57D3"/>
                  </a:solidFill>
                  <a:latin typeface="Roboto"/>
                  <a:ea typeface="Roboto"/>
                  <a:cs typeface="Roboto"/>
                  <a:sym typeface="Roboto"/>
                </a:rPr>
                <a:t>W2</a:t>
              </a:r>
              <a:endParaRPr sz="900">
                <a:solidFill>
                  <a:srgbClr val="0C57D3"/>
                </a:solidFill>
                <a:latin typeface="Roboto"/>
                <a:ea typeface="Roboto"/>
                <a:cs typeface="Roboto"/>
                <a:sym typeface="Roboto"/>
              </a:endParaRPr>
            </a:p>
          </p:txBody>
        </p:sp>
        <p:sp>
          <p:nvSpPr>
            <p:cNvPr id="955" name="Google Shape;955;p72"/>
            <p:cNvSpPr txBox="1"/>
            <p:nvPr/>
          </p:nvSpPr>
          <p:spPr>
            <a:xfrm>
              <a:off x="253385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C57D3"/>
                  </a:solidFill>
                  <a:latin typeface="Roboto"/>
                  <a:ea typeface="Roboto"/>
                  <a:cs typeface="Roboto"/>
                  <a:sym typeface="Roboto"/>
                </a:rPr>
                <a:t>W3</a:t>
              </a:r>
              <a:endParaRPr sz="900">
                <a:solidFill>
                  <a:srgbClr val="0C57D3"/>
                </a:solidFill>
                <a:latin typeface="Roboto"/>
                <a:ea typeface="Roboto"/>
                <a:cs typeface="Roboto"/>
                <a:sym typeface="Roboto"/>
              </a:endParaRPr>
            </a:p>
          </p:txBody>
        </p:sp>
        <p:sp>
          <p:nvSpPr>
            <p:cNvPr id="956" name="Google Shape;956;p72"/>
            <p:cNvSpPr txBox="1"/>
            <p:nvPr/>
          </p:nvSpPr>
          <p:spPr>
            <a:xfrm>
              <a:off x="2876541"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C57D3"/>
                  </a:solidFill>
                  <a:latin typeface="Roboto"/>
                  <a:ea typeface="Roboto"/>
                  <a:cs typeface="Roboto"/>
                  <a:sym typeface="Roboto"/>
                </a:rPr>
                <a:t>W4</a:t>
              </a:r>
              <a:endParaRPr sz="900">
                <a:solidFill>
                  <a:srgbClr val="0C57D3"/>
                </a:solidFill>
                <a:latin typeface="Roboto"/>
                <a:ea typeface="Roboto"/>
                <a:cs typeface="Roboto"/>
                <a:sym typeface="Roboto"/>
              </a:endParaRPr>
            </a:p>
          </p:txBody>
        </p:sp>
      </p:grpSp>
      <p:grpSp>
        <p:nvGrpSpPr>
          <p:cNvPr id="957" name="Google Shape;957;p72"/>
          <p:cNvGrpSpPr/>
          <p:nvPr/>
        </p:nvGrpSpPr>
        <p:grpSpPr>
          <a:xfrm>
            <a:off x="638725" y="798449"/>
            <a:ext cx="1816355" cy="5694425"/>
            <a:chOff x="479055" y="1431525"/>
            <a:chExt cx="1362300" cy="2927725"/>
          </a:xfrm>
        </p:grpSpPr>
        <p:sp>
          <p:nvSpPr>
            <p:cNvPr id="958" name="Google Shape;958;p72"/>
            <p:cNvSpPr/>
            <p:nvPr/>
          </p:nvSpPr>
          <p:spPr>
            <a:xfrm>
              <a:off x="484200" y="1431550"/>
              <a:ext cx="1356900" cy="2927700"/>
            </a:xfrm>
            <a:prstGeom prst="rect">
              <a:avLst/>
            </a:prstGeom>
            <a:noFill/>
            <a:ln cap="flat" cmpd="sng" w="9525">
              <a:solidFill>
                <a:srgbClr val="0942A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 name="Google Shape;959;p72"/>
            <p:cNvSpPr/>
            <p:nvPr/>
          </p:nvSpPr>
          <p:spPr>
            <a:xfrm flipH="1" rot="10800000">
              <a:off x="479055" y="1431525"/>
              <a:ext cx="1362300" cy="126900"/>
            </a:xfrm>
            <a:prstGeom prst="rect">
              <a:avLst/>
            </a:prstGeom>
            <a:solidFill>
              <a:srgbClr val="0942A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960" name="Google Shape;960;p72"/>
            <p:cNvCxnSpPr/>
            <p:nvPr/>
          </p:nvCxnSpPr>
          <p:spPr>
            <a:xfrm rot="10800000">
              <a:off x="821300" y="2507000"/>
              <a:ext cx="0" cy="1848300"/>
            </a:xfrm>
            <a:prstGeom prst="straightConnector1">
              <a:avLst/>
            </a:prstGeom>
            <a:noFill/>
            <a:ln cap="flat" cmpd="sng" w="9525">
              <a:solidFill>
                <a:srgbClr val="0942A1"/>
              </a:solidFill>
              <a:prstDash val="dot"/>
              <a:round/>
              <a:headEnd len="sm" w="sm" type="none"/>
              <a:tailEnd len="sm" w="sm" type="none"/>
            </a:ln>
          </p:spPr>
        </p:cxnSp>
        <p:cxnSp>
          <p:nvCxnSpPr>
            <p:cNvPr id="961" name="Google Shape;961;p72"/>
            <p:cNvCxnSpPr/>
            <p:nvPr/>
          </p:nvCxnSpPr>
          <p:spPr>
            <a:xfrm rot="10800000">
              <a:off x="1161675" y="2507000"/>
              <a:ext cx="0" cy="1848300"/>
            </a:xfrm>
            <a:prstGeom prst="straightConnector1">
              <a:avLst/>
            </a:prstGeom>
            <a:noFill/>
            <a:ln cap="flat" cmpd="sng" w="9525">
              <a:solidFill>
                <a:srgbClr val="0942A1"/>
              </a:solidFill>
              <a:prstDash val="dot"/>
              <a:round/>
              <a:headEnd len="sm" w="sm" type="none"/>
              <a:tailEnd len="sm" w="sm" type="none"/>
            </a:ln>
          </p:spPr>
        </p:cxnSp>
        <p:cxnSp>
          <p:nvCxnSpPr>
            <p:cNvPr id="962" name="Google Shape;962;p72"/>
            <p:cNvCxnSpPr/>
            <p:nvPr/>
          </p:nvCxnSpPr>
          <p:spPr>
            <a:xfrm rot="10800000">
              <a:off x="1502050" y="2507000"/>
              <a:ext cx="0" cy="1848300"/>
            </a:xfrm>
            <a:prstGeom prst="straightConnector1">
              <a:avLst/>
            </a:prstGeom>
            <a:noFill/>
            <a:ln cap="flat" cmpd="sng" w="9525">
              <a:solidFill>
                <a:srgbClr val="0942A1"/>
              </a:solidFill>
              <a:prstDash val="dot"/>
              <a:round/>
              <a:headEnd len="sm" w="sm" type="none"/>
              <a:tailEnd len="sm" w="sm" type="none"/>
            </a:ln>
          </p:spPr>
        </p:cxnSp>
        <p:sp>
          <p:nvSpPr>
            <p:cNvPr id="963" name="Google Shape;963;p72"/>
            <p:cNvSpPr txBox="1"/>
            <p:nvPr/>
          </p:nvSpPr>
          <p:spPr>
            <a:xfrm>
              <a:off x="48069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942A1"/>
                  </a:solidFill>
                  <a:latin typeface="Roboto"/>
                  <a:ea typeface="Roboto"/>
                  <a:cs typeface="Roboto"/>
                  <a:sym typeface="Roboto"/>
                </a:rPr>
                <a:t>W1</a:t>
              </a:r>
              <a:endParaRPr sz="900">
                <a:solidFill>
                  <a:srgbClr val="0942A1"/>
                </a:solidFill>
                <a:latin typeface="Roboto"/>
                <a:ea typeface="Roboto"/>
                <a:cs typeface="Roboto"/>
                <a:sym typeface="Roboto"/>
              </a:endParaRPr>
            </a:p>
          </p:txBody>
        </p:sp>
        <p:sp>
          <p:nvSpPr>
            <p:cNvPr id="964" name="Google Shape;964;p72"/>
            <p:cNvSpPr txBox="1"/>
            <p:nvPr/>
          </p:nvSpPr>
          <p:spPr>
            <a:xfrm>
              <a:off x="825226"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942A1"/>
                  </a:solidFill>
                  <a:latin typeface="Roboto"/>
                  <a:ea typeface="Roboto"/>
                  <a:cs typeface="Roboto"/>
                  <a:sym typeface="Roboto"/>
                </a:rPr>
                <a:t>W2</a:t>
              </a:r>
              <a:endParaRPr sz="900">
                <a:solidFill>
                  <a:srgbClr val="0942A1"/>
                </a:solidFill>
                <a:latin typeface="Roboto"/>
                <a:ea typeface="Roboto"/>
                <a:cs typeface="Roboto"/>
                <a:sym typeface="Roboto"/>
              </a:endParaRPr>
            </a:p>
          </p:txBody>
        </p:sp>
        <p:sp>
          <p:nvSpPr>
            <p:cNvPr id="965" name="Google Shape;965;p72"/>
            <p:cNvSpPr txBox="1"/>
            <p:nvPr/>
          </p:nvSpPr>
          <p:spPr>
            <a:xfrm>
              <a:off x="116975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942A1"/>
                  </a:solidFill>
                  <a:latin typeface="Roboto"/>
                  <a:ea typeface="Roboto"/>
                  <a:cs typeface="Roboto"/>
                  <a:sym typeface="Roboto"/>
                </a:rPr>
                <a:t>W3</a:t>
              </a:r>
              <a:endParaRPr sz="900">
                <a:solidFill>
                  <a:srgbClr val="0942A1"/>
                </a:solidFill>
                <a:latin typeface="Roboto"/>
                <a:ea typeface="Roboto"/>
                <a:cs typeface="Roboto"/>
                <a:sym typeface="Roboto"/>
              </a:endParaRPr>
            </a:p>
          </p:txBody>
        </p:sp>
        <p:sp>
          <p:nvSpPr>
            <p:cNvPr id="966" name="Google Shape;966;p72"/>
            <p:cNvSpPr txBox="1"/>
            <p:nvPr/>
          </p:nvSpPr>
          <p:spPr>
            <a:xfrm>
              <a:off x="1512441"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942A1"/>
                  </a:solidFill>
                  <a:latin typeface="Roboto"/>
                  <a:ea typeface="Roboto"/>
                  <a:cs typeface="Roboto"/>
                  <a:sym typeface="Roboto"/>
                </a:rPr>
                <a:t>W4</a:t>
              </a:r>
              <a:endParaRPr sz="900">
                <a:solidFill>
                  <a:srgbClr val="0942A1"/>
                </a:solidFill>
                <a:latin typeface="Roboto"/>
                <a:ea typeface="Roboto"/>
                <a:cs typeface="Roboto"/>
                <a:sym typeface="Roboto"/>
              </a:endParaRPr>
            </a:p>
          </p:txBody>
        </p:sp>
        <p:sp>
          <p:nvSpPr>
            <p:cNvPr id="967" name="Google Shape;967;p72"/>
            <p:cNvSpPr txBox="1"/>
            <p:nvPr/>
          </p:nvSpPr>
          <p:spPr>
            <a:xfrm>
              <a:off x="484188" y="1558420"/>
              <a:ext cx="11967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0942A1"/>
                  </a:solidFill>
                  <a:latin typeface="Roboto"/>
                  <a:ea typeface="Roboto"/>
                  <a:cs typeface="Roboto"/>
                  <a:sym typeface="Roboto"/>
                </a:rPr>
                <a:t>Aug</a:t>
              </a:r>
              <a:endParaRPr b="1" sz="5600">
                <a:solidFill>
                  <a:srgbClr val="0942A1"/>
                </a:solidFill>
                <a:latin typeface="Roboto"/>
                <a:ea typeface="Roboto"/>
                <a:cs typeface="Roboto"/>
                <a:sym typeface="Roboto"/>
              </a:endParaRPr>
            </a:p>
          </p:txBody>
        </p:sp>
      </p:grpSp>
      <p:sp>
        <p:nvSpPr>
          <p:cNvPr id="968" name="Google Shape;968;p72"/>
          <p:cNvSpPr/>
          <p:nvPr/>
        </p:nvSpPr>
        <p:spPr>
          <a:xfrm>
            <a:off x="639628" y="3024250"/>
            <a:ext cx="1816500" cy="351600"/>
          </a:xfrm>
          <a:prstGeom prst="rect">
            <a:avLst/>
          </a:prstGeom>
          <a:solidFill>
            <a:srgbClr val="0942A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a:solidFill>
                  <a:srgbClr val="FFFFFF"/>
                </a:solidFill>
              </a:rPr>
              <a:t>Elevator</a:t>
            </a:r>
            <a:r>
              <a:rPr b="1" lang="en-US">
                <a:solidFill>
                  <a:srgbClr val="FFFFFF"/>
                </a:solidFill>
              </a:rPr>
              <a:t> Speech</a:t>
            </a:r>
            <a:endParaRPr b="1">
              <a:solidFill>
                <a:srgbClr val="FFFFFF"/>
              </a:solidFill>
            </a:endParaRPr>
          </a:p>
        </p:txBody>
      </p:sp>
      <p:sp>
        <p:nvSpPr>
          <p:cNvPr id="969" name="Google Shape;969;p72"/>
          <p:cNvSpPr/>
          <p:nvPr/>
        </p:nvSpPr>
        <p:spPr>
          <a:xfrm>
            <a:off x="2045074" y="3572775"/>
            <a:ext cx="2226900" cy="351600"/>
          </a:xfrm>
          <a:prstGeom prst="rect">
            <a:avLst/>
          </a:prstGeom>
          <a:solidFill>
            <a:srgbClr val="0942A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500">
                <a:solidFill>
                  <a:srgbClr val="FFFFFF"/>
                </a:solidFill>
              </a:rPr>
              <a:t>Website optimization</a:t>
            </a:r>
            <a:endParaRPr b="1" sz="1500">
              <a:solidFill>
                <a:srgbClr val="FFFFFF"/>
              </a:solidFill>
            </a:endParaRPr>
          </a:p>
        </p:txBody>
      </p:sp>
      <p:sp>
        <p:nvSpPr>
          <p:cNvPr id="970" name="Google Shape;970;p72"/>
          <p:cNvSpPr/>
          <p:nvPr/>
        </p:nvSpPr>
        <p:spPr>
          <a:xfrm>
            <a:off x="6091125" y="4701599"/>
            <a:ext cx="1816200" cy="509100"/>
          </a:xfrm>
          <a:prstGeom prst="rect">
            <a:avLst/>
          </a:prstGeom>
          <a:solidFill>
            <a:srgbClr val="0D5C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500">
                <a:solidFill>
                  <a:srgbClr val="FFFFFF"/>
                </a:solidFill>
              </a:rPr>
              <a:t>Brochures</a:t>
            </a:r>
            <a:r>
              <a:rPr b="1" lang="en-US" sz="1500">
                <a:solidFill>
                  <a:srgbClr val="FFFFFF"/>
                </a:solidFill>
              </a:rPr>
              <a:t>, media kit</a:t>
            </a:r>
            <a:endParaRPr b="1" sz="1500">
              <a:solidFill>
                <a:srgbClr val="FFFFFF"/>
              </a:solidFill>
            </a:endParaRPr>
          </a:p>
        </p:txBody>
      </p:sp>
      <p:sp>
        <p:nvSpPr>
          <p:cNvPr id="971" name="Google Shape;971;p72"/>
          <p:cNvSpPr/>
          <p:nvPr/>
        </p:nvSpPr>
        <p:spPr>
          <a:xfrm>
            <a:off x="9708550" y="5596453"/>
            <a:ext cx="1822800" cy="509100"/>
          </a:xfrm>
          <a:prstGeom prst="rect">
            <a:avLst/>
          </a:prstGeom>
          <a:solidFill>
            <a:srgbClr val="0E63F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500">
                <a:solidFill>
                  <a:srgbClr val="FFFFFF"/>
                </a:solidFill>
              </a:rPr>
              <a:t>Conferences, expos Research </a:t>
            </a:r>
            <a:endParaRPr b="1" sz="1500">
              <a:solidFill>
                <a:srgbClr val="FFFFFF"/>
              </a:solidFill>
            </a:endParaRPr>
          </a:p>
        </p:txBody>
      </p:sp>
      <p:sp>
        <p:nvSpPr>
          <p:cNvPr id="972" name="Google Shape;972;p72"/>
          <p:cNvSpPr/>
          <p:nvPr/>
        </p:nvSpPr>
        <p:spPr>
          <a:xfrm>
            <a:off x="4265175" y="4121300"/>
            <a:ext cx="1822800" cy="624300"/>
          </a:xfrm>
          <a:prstGeom prst="rect">
            <a:avLst/>
          </a:prstGeom>
          <a:solidFill>
            <a:srgbClr val="0C57D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600">
                <a:solidFill>
                  <a:srgbClr val="FFFFFF"/>
                </a:solidFill>
              </a:rPr>
              <a:t>Create, optimize LinkedIn</a:t>
            </a:r>
            <a:endParaRPr b="1" sz="1600">
              <a:solidFill>
                <a:srgbClr val="FFFFFF"/>
              </a:solidFill>
            </a:endParaRPr>
          </a:p>
        </p:txBody>
      </p:sp>
      <p:sp>
        <p:nvSpPr>
          <p:cNvPr id="973" name="Google Shape;973;p72"/>
          <p:cNvSpPr/>
          <p:nvPr/>
        </p:nvSpPr>
        <p:spPr>
          <a:xfrm>
            <a:off x="7907025" y="5072829"/>
            <a:ext cx="1822800" cy="509100"/>
          </a:xfrm>
          <a:prstGeom prst="rect">
            <a:avLst/>
          </a:prstGeom>
          <a:solidFill>
            <a:srgbClr val="0E63F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500">
                <a:solidFill>
                  <a:srgbClr val="FFFFFF"/>
                </a:solidFill>
              </a:rPr>
              <a:t>CRM content, email schedule </a:t>
            </a:r>
            <a:endParaRPr b="1" sz="1500">
              <a:solidFill>
                <a:srgbClr val="FFFFFF"/>
              </a:solidFill>
            </a:endParaRPr>
          </a:p>
        </p:txBody>
      </p:sp>
      <p:sp>
        <p:nvSpPr>
          <p:cNvPr id="974" name="Google Shape;974;p72"/>
          <p:cNvSpPr/>
          <p:nvPr/>
        </p:nvSpPr>
        <p:spPr>
          <a:xfrm>
            <a:off x="4812588" y="5423850"/>
            <a:ext cx="2598300" cy="1344300"/>
          </a:xfrm>
          <a:prstGeom prst="upArrow">
            <a:avLst>
              <a:gd fmla="val 50000" name="adj1"/>
              <a:gd fmla="val 48717" name="adj2"/>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alibri"/>
                <a:ea typeface="Calibri"/>
                <a:cs typeface="Calibri"/>
                <a:sym typeface="Calibri"/>
              </a:rPr>
              <a:t>take a break in November for catch up </a:t>
            </a:r>
            <a:endParaRPr>
              <a:latin typeface="Calibri"/>
              <a:ea typeface="Calibri"/>
              <a:cs typeface="Calibri"/>
              <a:sym typeface="Calibri"/>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 name="Shape 978"/>
        <p:cNvGrpSpPr/>
        <p:nvPr/>
      </p:nvGrpSpPr>
      <p:grpSpPr>
        <a:xfrm>
          <a:off x="0" y="0"/>
          <a:ext cx="0" cy="0"/>
          <a:chOff x="0" y="0"/>
          <a:chExt cx="0" cy="0"/>
        </a:xfrm>
      </p:grpSpPr>
      <p:pic>
        <p:nvPicPr>
          <p:cNvPr id="979" name="Google Shape;979;p73"/>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980" name="Google Shape;980;p73"/>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981" name="Google Shape;981;p73"/>
          <p:cNvSpPr txBox="1"/>
          <p:nvPr/>
        </p:nvSpPr>
        <p:spPr>
          <a:xfrm>
            <a:off x="609600" y="457200"/>
            <a:ext cx="114555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Secondary efforts, once first priorities implemented</a:t>
            </a:r>
            <a:endParaRPr b="0" i="0" sz="4000" u="none" cap="none" strike="noStrike">
              <a:solidFill>
                <a:srgbClr val="434343"/>
              </a:solidFill>
              <a:latin typeface="Arial"/>
              <a:ea typeface="Arial"/>
              <a:cs typeface="Arial"/>
              <a:sym typeface="Arial"/>
            </a:endParaRPr>
          </a:p>
        </p:txBody>
      </p:sp>
      <p:sp>
        <p:nvSpPr>
          <p:cNvPr id="982" name="Google Shape;982;p73"/>
          <p:cNvSpPr txBox="1"/>
          <p:nvPr/>
        </p:nvSpPr>
        <p:spPr>
          <a:xfrm>
            <a:off x="2174875" y="1920075"/>
            <a:ext cx="8894100" cy="4166400"/>
          </a:xfrm>
          <a:prstGeom prst="rect">
            <a:avLst/>
          </a:prstGeom>
          <a:noFill/>
          <a:ln>
            <a:noFill/>
          </a:ln>
        </p:spPr>
        <p:txBody>
          <a:bodyPr anchorCtr="0" anchor="t" bIns="0" lIns="0" spcFirstLastPara="1" rIns="0" wrap="square" tIns="0">
            <a:noAutofit/>
          </a:bodyPr>
          <a:lstStyle/>
          <a:p>
            <a:pPr indent="-444500" lvl="0" marL="609600" marR="0" rtl="0" algn="l">
              <a:lnSpc>
                <a:spcPct val="150000"/>
              </a:lnSpc>
              <a:spcBef>
                <a:spcPts val="0"/>
              </a:spcBef>
              <a:spcAft>
                <a:spcPts val="0"/>
              </a:spcAft>
              <a:buClr>
                <a:srgbClr val="434343"/>
              </a:buClr>
              <a:buSzPts val="2200"/>
              <a:buChar char="➔"/>
            </a:pPr>
            <a:r>
              <a:rPr b="1" lang="en-US" sz="2200">
                <a:solidFill>
                  <a:srgbClr val="434343"/>
                </a:solidFill>
              </a:rPr>
              <a:t>2026</a:t>
            </a:r>
            <a:r>
              <a:rPr lang="en-US" sz="2200">
                <a:solidFill>
                  <a:srgbClr val="434343"/>
                </a:solidFill>
              </a:rPr>
              <a:t> - </a:t>
            </a:r>
            <a:r>
              <a:rPr b="1" lang="en-US" sz="2200">
                <a:solidFill>
                  <a:srgbClr val="434343"/>
                </a:solidFill>
              </a:rPr>
              <a:t>Podcast</a:t>
            </a:r>
            <a:r>
              <a:rPr lang="en-US" sz="2200">
                <a:solidFill>
                  <a:srgbClr val="434343"/>
                </a:solidFill>
              </a:rPr>
              <a:t> opportunities</a:t>
            </a:r>
            <a:endParaRPr sz="2200">
              <a:solidFill>
                <a:srgbClr val="434343"/>
              </a:solidFill>
            </a:endParaRPr>
          </a:p>
          <a:p>
            <a:pPr indent="-444500" lvl="1" marL="1219200" marR="0" rtl="0" algn="l">
              <a:lnSpc>
                <a:spcPct val="150000"/>
              </a:lnSpc>
              <a:spcBef>
                <a:spcPts val="0"/>
              </a:spcBef>
              <a:spcAft>
                <a:spcPts val="0"/>
              </a:spcAft>
              <a:buClr>
                <a:srgbClr val="434343"/>
              </a:buClr>
              <a:buSzPts val="2200"/>
              <a:buChar char="◆"/>
            </a:pPr>
            <a:r>
              <a:rPr lang="en-US" sz="2200">
                <a:solidFill>
                  <a:srgbClr val="434343"/>
                </a:solidFill>
              </a:rPr>
              <a:t>research options, incl. networking</a:t>
            </a:r>
            <a:endParaRPr sz="2200">
              <a:solidFill>
                <a:srgbClr val="434343"/>
              </a:solidFill>
            </a:endParaRPr>
          </a:p>
          <a:p>
            <a:pPr indent="-444500" lvl="0" marL="609600" marR="0" rtl="0" algn="l">
              <a:lnSpc>
                <a:spcPct val="150000"/>
              </a:lnSpc>
              <a:spcBef>
                <a:spcPts val="0"/>
              </a:spcBef>
              <a:spcAft>
                <a:spcPts val="0"/>
              </a:spcAft>
              <a:buClr>
                <a:srgbClr val="434343"/>
              </a:buClr>
              <a:buSzPts val="2200"/>
              <a:buChar char="➔"/>
            </a:pPr>
            <a:r>
              <a:rPr b="1" lang="en-US" sz="2200">
                <a:solidFill>
                  <a:srgbClr val="434343"/>
                </a:solidFill>
              </a:rPr>
              <a:t>2026</a:t>
            </a:r>
            <a:r>
              <a:rPr lang="en-US" sz="2200">
                <a:solidFill>
                  <a:srgbClr val="434343"/>
                </a:solidFill>
              </a:rPr>
              <a:t> - </a:t>
            </a:r>
            <a:r>
              <a:rPr b="1" lang="en-US" sz="2200">
                <a:solidFill>
                  <a:srgbClr val="434343"/>
                </a:solidFill>
              </a:rPr>
              <a:t>Partnerships</a:t>
            </a:r>
            <a:endParaRPr b="1" sz="2200">
              <a:solidFill>
                <a:srgbClr val="434343"/>
              </a:solidFill>
            </a:endParaRPr>
          </a:p>
          <a:p>
            <a:pPr indent="-444500" lvl="1" marL="1219200" marR="0" rtl="0" algn="l">
              <a:lnSpc>
                <a:spcPct val="150000"/>
              </a:lnSpc>
              <a:spcBef>
                <a:spcPts val="0"/>
              </a:spcBef>
              <a:spcAft>
                <a:spcPts val="0"/>
              </a:spcAft>
              <a:buClr>
                <a:srgbClr val="434343"/>
              </a:buClr>
              <a:buSzPts val="2200"/>
              <a:buChar char="◆"/>
            </a:pPr>
            <a:r>
              <a:rPr lang="en-US" sz="2200">
                <a:solidFill>
                  <a:srgbClr val="434343"/>
                </a:solidFill>
              </a:rPr>
              <a:t>research, target list, contact plan, incl. networking</a:t>
            </a:r>
            <a:endParaRPr sz="2200">
              <a:solidFill>
                <a:srgbClr val="434343"/>
              </a:solidFill>
            </a:endParaRPr>
          </a:p>
          <a:p>
            <a:pPr indent="-444500" lvl="0" marL="609600" marR="0" rtl="0" algn="l">
              <a:lnSpc>
                <a:spcPct val="150000"/>
              </a:lnSpc>
              <a:spcBef>
                <a:spcPts val="0"/>
              </a:spcBef>
              <a:spcAft>
                <a:spcPts val="0"/>
              </a:spcAft>
              <a:buClr>
                <a:srgbClr val="434343"/>
              </a:buClr>
              <a:buSzPts val="2200"/>
              <a:buChar char="➔"/>
            </a:pPr>
            <a:r>
              <a:rPr b="1" lang="en-US" sz="2200">
                <a:solidFill>
                  <a:srgbClr val="434343"/>
                </a:solidFill>
              </a:rPr>
              <a:t>2026</a:t>
            </a:r>
            <a:r>
              <a:rPr lang="en-US" sz="2200">
                <a:solidFill>
                  <a:srgbClr val="434343"/>
                </a:solidFill>
              </a:rPr>
              <a:t> -</a:t>
            </a:r>
            <a:r>
              <a:rPr b="1" lang="en-US" sz="2200">
                <a:solidFill>
                  <a:srgbClr val="434343"/>
                </a:solidFill>
              </a:rPr>
              <a:t> Referral Program </a:t>
            </a:r>
            <a:endParaRPr b="1" sz="2200">
              <a:solidFill>
                <a:srgbClr val="434343"/>
              </a:solidFill>
            </a:endParaRPr>
          </a:p>
          <a:p>
            <a:pPr indent="-444500" lvl="1" marL="1219200" marR="0" rtl="0" algn="l">
              <a:lnSpc>
                <a:spcPct val="150000"/>
              </a:lnSpc>
              <a:spcBef>
                <a:spcPts val="0"/>
              </a:spcBef>
              <a:spcAft>
                <a:spcPts val="0"/>
              </a:spcAft>
              <a:buClr>
                <a:srgbClr val="434343"/>
              </a:buClr>
              <a:buSzPts val="2200"/>
              <a:buChar char="◆"/>
            </a:pPr>
            <a:r>
              <a:rPr lang="en-US" sz="2200">
                <a:solidFill>
                  <a:srgbClr val="434343"/>
                </a:solidFill>
              </a:rPr>
              <a:t>defined, </a:t>
            </a:r>
            <a:r>
              <a:rPr lang="en-US" sz="2200">
                <a:solidFill>
                  <a:srgbClr val="434343"/>
                </a:solidFill>
              </a:rPr>
              <a:t>implemented</a:t>
            </a:r>
            <a:r>
              <a:rPr lang="en-US" sz="2200">
                <a:solidFill>
                  <a:srgbClr val="434343"/>
                </a:solidFill>
              </a:rPr>
              <a:t> via CRM (and maybe LI if appropriate)</a:t>
            </a:r>
            <a:endParaRPr sz="2200">
              <a:solidFill>
                <a:srgbClr val="434343"/>
              </a:solidFill>
            </a:endParaRPr>
          </a:p>
          <a:p>
            <a:pPr indent="-444500" lvl="0" marL="609600" marR="0" rtl="0" algn="l">
              <a:lnSpc>
                <a:spcPct val="150000"/>
              </a:lnSpc>
              <a:spcBef>
                <a:spcPts val="0"/>
              </a:spcBef>
              <a:spcAft>
                <a:spcPts val="0"/>
              </a:spcAft>
              <a:buClr>
                <a:srgbClr val="434343"/>
              </a:buClr>
              <a:buSzPts val="2200"/>
              <a:buChar char="➔"/>
            </a:pPr>
            <a:r>
              <a:rPr b="1" lang="en-US" sz="2200">
                <a:solidFill>
                  <a:srgbClr val="434343"/>
                </a:solidFill>
              </a:rPr>
              <a:t>2026 - Ongoing Analytics</a:t>
            </a:r>
            <a:r>
              <a:rPr lang="en-US" sz="2200">
                <a:solidFill>
                  <a:srgbClr val="434343"/>
                </a:solidFill>
              </a:rPr>
              <a:t> &amp; </a:t>
            </a:r>
            <a:r>
              <a:rPr b="1" lang="en-US" sz="2200">
                <a:solidFill>
                  <a:srgbClr val="434343"/>
                </a:solidFill>
              </a:rPr>
              <a:t>Optimization</a:t>
            </a:r>
            <a:endParaRPr b="1" sz="2200">
              <a:solidFill>
                <a:srgbClr val="434343"/>
              </a:solidFill>
            </a:endParaRPr>
          </a:p>
          <a:p>
            <a:pPr indent="-444500" lvl="1" marL="1219200" marR="0" rtl="0" algn="l">
              <a:lnSpc>
                <a:spcPct val="150000"/>
              </a:lnSpc>
              <a:spcBef>
                <a:spcPts val="0"/>
              </a:spcBef>
              <a:spcAft>
                <a:spcPts val="0"/>
              </a:spcAft>
              <a:buClr>
                <a:srgbClr val="434343"/>
              </a:buClr>
              <a:buSzPts val="2200"/>
              <a:buChar char="◆"/>
            </a:pPr>
            <a:r>
              <a:rPr lang="en-US" sz="2200">
                <a:solidFill>
                  <a:srgbClr val="434343"/>
                </a:solidFill>
              </a:rPr>
              <a:t>Quarterly (min) review and program execution adjustment</a:t>
            </a:r>
            <a:endParaRPr b="1" i="0" sz="2200" u="none" cap="none" strike="noStrike">
              <a:solidFill>
                <a:srgbClr val="434343"/>
              </a:solidFill>
            </a:endParaRPr>
          </a:p>
        </p:txBody>
      </p:sp>
      <p:pic>
        <p:nvPicPr>
          <p:cNvPr id="983" name="Google Shape;983;p73"/>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74"/>
          <p:cNvSpPr txBox="1"/>
          <p:nvPr>
            <p:ph idx="12" type="sldNum"/>
          </p:nvPr>
        </p:nvSpPr>
        <p:spPr>
          <a:xfrm>
            <a:off x="9347200"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sp>
        <p:nvSpPr>
          <p:cNvPr id="989" name="Google Shape;989;p74"/>
          <p:cNvSpPr/>
          <p:nvPr/>
        </p:nvSpPr>
        <p:spPr>
          <a:xfrm>
            <a:off x="3016267" y="4185233"/>
            <a:ext cx="5816100" cy="7167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p:txBody>
      </p:sp>
      <p:sp>
        <p:nvSpPr>
          <p:cNvPr id="990" name="Google Shape;990;p74"/>
          <p:cNvSpPr txBox="1"/>
          <p:nvPr/>
        </p:nvSpPr>
        <p:spPr>
          <a:xfrm>
            <a:off x="4040900" y="5257800"/>
            <a:ext cx="7209300" cy="9144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1900"/>
              <a:buFont typeface="Arial"/>
              <a:buNone/>
            </a:pPr>
            <a:r>
              <a:rPr lang="en-US" sz="4000">
                <a:solidFill>
                  <a:srgbClr val="555555"/>
                </a:solidFill>
              </a:rPr>
              <a:t>Summary</a:t>
            </a:r>
            <a:endParaRPr sz="4000">
              <a:solidFill>
                <a:srgbClr val="555555"/>
              </a:solidFill>
            </a:endParaRPr>
          </a:p>
        </p:txBody>
      </p:sp>
      <p:pic>
        <p:nvPicPr>
          <p:cNvPr id="991" name="Google Shape;991;p74"/>
          <p:cNvPicPr preferRelativeResize="0"/>
          <p:nvPr/>
        </p:nvPicPr>
        <p:blipFill rotWithShape="1">
          <a:blip r:embed="rId3">
            <a:alphaModFix/>
          </a:blip>
          <a:srcRect b="23483" l="0" r="0" t="0"/>
          <a:stretch/>
        </p:blipFill>
        <p:spPr>
          <a:xfrm>
            <a:off x="3836825" y="719600"/>
            <a:ext cx="7679775" cy="4182325"/>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sp>
        <p:nvSpPr>
          <p:cNvPr id="997" name="Google Shape;997;p75"/>
          <p:cNvSpPr/>
          <p:nvPr/>
        </p:nvSpPr>
        <p:spPr>
          <a:xfrm>
            <a:off x="349250" y="5730875"/>
            <a:ext cx="11366400" cy="112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998" name="Google Shape;998;p75"/>
          <p:cNvSpPr txBox="1"/>
          <p:nvPr>
            <p:ph type="title"/>
          </p:nvPr>
        </p:nvSpPr>
        <p:spPr>
          <a:xfrm>
            <a:off x="0" y="-9925"/>
            <a:ext cx="12192000" cy="919200"/>
          </a:xfrm>
          <a:prstGeom prst="rect">
            <a:avLst/>
          </a:prstGeom>
          <a:solidFill>
            <a:srgbClr val="FFF2CC"/>
          </a:solid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alibri"/>
              <a:buNone/>
            </a:pPr>
            <a:r>
              <a:rPr b="0" lang="en-US" sz="4000">
                <a:solidFill>
                  <a:srgbClr val="555555"/>
                </a:solidFill>
                <a:latin typeface="Arial"/>
                <a:ea typeface="Arial"/>
                <a:cs typeface="Arial"/>
                <a:sym typeface="Arial"/>
              </a:rPr>
              <a:t>StoryBuilds Marketing Plan built to Objectives</a:t>
            </a:r>
            <a:endParaRPr b="0" sz="4000">
              <a:solidFill>
                <a:srgbClr val="555555"/>
              </a:solidFill>
              <a:latin typeface="Arial"/>
              <a:ea typeface="Arial"/>
              <a:cs typeface="Arial"/>
              <a:sym typeface="Arial"/>
            </a:endParaRPr>
          </a:p>
        </p:txBody>
      </p:sp>
      <p:grpSp>
        <p:nvGrpSpPr>
          <p:cNvPr id="999" name="Google Shape;999;p75"/>
          <p:cNvGrpSpPr/>
          <p:nvPr/>
        </p:nvGrpSpPr>
        <p:grpSpPr>
          <a:xfrm>
            <a:off x="3537075" y="2205650"/>
            <a:ext cx="4572000" cy="4384100"/>
            <a:chOff x="1152" y="1392"/>
            <a:chExt cx="2880" cy="2352"/>
          </a:xfrm>
        </p:grpSpPr>
        <p:cxnSp>
          <p:nvCxnSpPr>
            <p:cNvPr id="1000" name="Google Shape;1000;p75"/>
            <p:cNvCxnSpPr/>
            <p:nvPr/>
          </p:nvCxnSpPr>
          <p:spPr>
            <a:xfrm>
              <a:off x="115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1001" name="Google Shape;1001;p75"/>
            <p:cNvCxnSpPr/>
            <p:nvPr/>
          </p:nvCxnSpPr>
          <p:spPr>
            <a:xfrm rot="5400000">
              <a:off x="283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1002" name="Google Shape;1002;p75"/>
            <p:cNvCxnSpPr/>
            <p:nvPr/>
          </p:nvCxnSpPr>
          <p:spPr>
            <a:xfrm>
              <a:off x="2304" y="2544"/>
              <a:ext cx="300" cy="1200"/>
            </a:xfrm>
            <a:prstGeom prst="straightConnector1">
              <a:avLst/>
            </a:prstGeom>
            <a:noFill/>
            <a:ln cap="flat" cmpd="sng" w="28575">
              <a:solidFill>
                <a:srgbClr val="F9A451"/>
              </a:solidFill>
              <a:prstDash val="solid"/>
              <a:round/>
              <a:headEnd len="med" w="med" type="none"/>
              <a:tailEnd len="med" w="med" type="none"/>
            </a:ln>
          </p:spPr>
        </p:cxnSp>
        <p:cxnSp>
          <p:nvCxnSpPr>
            <p:cNvPr id="1003" name="Google Shape;1003;p75"/>
            <p:cNvCxnSpPr/>
            <p:nvPr/>
          </p:nvCxnSpPr>
          <p:spPr>
            <a:xfrm flipH="1">
              <a:off x="2580" y="2544"/>
              <a:ext cx="300" cy="1200"/>
            </a:xfrm>
            <a:prstGeom prst="straightConnector1">
              <a:avLst/>
            </a:prstGeom>
            <a:noFill/>
            <a:ln cap="flat" cmpd="sng" w="28575">
              <a:solidFill>
                <a:srgbClr val="F9A451"/>
              </a:solidFill>
              <a:prstDash val="solid"/>
              <a:round/>
              <a:headEnd len="med" w="med" type="none"/>
              <a:tailEnd len="med" w="med" type="none"/>
            </a:ln>
          </p:spPr>
        </p:cxnSp>
      </p:grpSp>
      <p:sp>
        <p:nvSpPr>
          <p:cNvPr id="1004" name="Google Shape;1004;p75"/>
          <p:cNvSpPr txBox="1"/>
          <p:nvPr/>
        </p:nvSpPr>
        <p:spPr>
          <a:xfrm>
            <a:off x="1129149" y="2155572"/>
            <a:ext cx="18288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1800" u="none" cap="none" strike="noStrike">
                <a:solidFill>
                  <a:schemeClr val="dk1"/>
                </a:solidFill>
                <a:latin typeface="Arial"/>
                <a:ea typeface="Arial"/>
                <a:cs typeface="Arial"/>
                <a:sym typeface="Arial"/>
              </a:rPr>
              <a:t>Awareness</a:t>
            </a:r>
            <a:endParaRPr/>
          </a:p>
        </p:txBody>
      </p:sp>
      <p:sp>
        <p:nvSpPr>
          <p:cNvPr id="1005" name="Google Shape;1005;p75"/>
          <p:cNvSpPr txBox="1"/>
          <p:nvPr/>
        </p:nvSpPr>
        <p:spPr>
          <a:xfrm>
            <a:off x="2500475" y="4111625"/>
            <a:ext cx="18651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rPr>
              <a:t>Intent</a:t>
            </a:r>
            <a:r>
              <a:rPr b="0" i="0" lang="en-US" sz="1800" u="none" cap="none" strike="noStrike">
                <a:solidFill>
                  <a:schemeClr val="dk1"/>
                </a:solidFill>
                <a:latin typeface="Arial"/>
                <a:ea typeface="Arial"/>
                <a:cs typeface="Arial"/>
                <a:sym typeface="Arial"/>
              </a:rPr>
              <a:t> </a:t>
            </a:r>
            <a:endParaRPr/>
          </a:p>
        </p:txBody>
      </p:sp>
      <p:sp>
        <p:nvSpPr>
          <p:cNvPr id="1006" name="Google Shape;1006;p75"/>
          <p:cNvSpPr txBox="1"/>
          <p:nvPr/>
        </p:nvSpPr>
        <p:spPr>
          <a:xfrm>
            <a:off x="2236049" y="4887975"/>
            <a:ext cx="27357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rPr>
              <a:t>Evaluation &amp; Purchase</a:t>
            </a:r>
            <a:endParaRPr/>
          </a:p>
        </p:txBody>
      </p:sp>
      <p:sp>
        <p:nvSpPr>
          <p:cNvPr id="1007" name="Google Shape;1007;p75"/>
          <p:cNvSpPr txBox="1"/>
          <p:nvPr/>
        </p:nvSpPr>
        <p:spPr>
          <a:xfrm>
            <a:off x="2366375" y="5670175"/>
            <a:ext cx="29160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rPr>
              <a:t>Retention &amp; </a:t>
            </a:r>
            <a:r>
              <a:rPr b="0" i="0" lang="en-US" sz="1800" u="none" cap="none" strike="noStrike">
                <a:solidFill>
                  <a:schemeClr val="dk1"/>
                </a:solidFill>
                <a:latin typeface="Arial"/>
                <a:ea typeface="Arial"/>
                <a:cs typeface="Arial"/>
                <a:sym typeface="Arial"/>
              </a:rPr>
              <a:t>Advocacy</a:t>
            </a:r>
            <a:endParaRPr/>
          </a:p>
        </p:txBody>
      </p:sp>
      <p:sp>
        <p:nvSpPr>
          <p:cNvPr id="1008" name="Google Shape;1008;p75"/>
          <p:cNvSpPr txBox="1"/>
          <p:nvPr/>
        </p:nvSpPr>
        <p:spPr>
          <a:xfrm rot="-2840401">
            <a:off x="6741401" y="2869508"/>
            <a:ext cx="1828830" cy="369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Enticing</a:t>
            </a:r>
            <a:endParaRPr/>
          </a:p>
        </p:txBody>
      </p:sp>
      <p:sp>
        <p:nvSpPr>
          <p:cNvPr id="1009" name="Google Shape;1009;p75"/>
          <p:cNvSpPr txBox="1"/>
          <p:nvPr/>
        </p:nvSpPr>
        <p:spPr>
          <a:xfrm rot="-5149934">
            <a:off x="5792046" y="4442692"/>
            <a:ext cx="1341548" cy="3693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Sticky</a:t>
            </a:r>
            <a:endParaRPr/>
          </a:p>
        </p:txBody>
      </p:sp>
      <p:sp>
        <p:nvSpPr>
          <p:cNvPr id="1010" name="Google Shape;1010;p75"/>
          <p:cNvSpPr txBox="1"/>
          <p:nvPr/>
        </p:nvSpPr>
        <p:spPr>
          <a:xfrm>
            <a:off x="8787919" y="1519850"/>
            <a:ext cx="3010200" cy="587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u="sng">
                <a:solidFill>
                  <a:schemeClr val="dk1"/>
                </a:solidFill>
              </a:rPr>
              <a:t>Engagement Focus</a:t>
            </a:r>
            <a:endParaRPr b="0" i="1" sz="1000" u="none" cap="none" strike="noStrike">
              <a:solidFill>
                <a:schemeClr val="dk1"/>
              </a:solidFill>
              <a:latin typeface="Arial"/>
              <a:ea typeface="Arial"/>
              <a:cs typeface="Arial"/>
              <a:sym typeface="Arial"/>
            </a:endParaRPr>
          </a:p>
          <a:p>
            <a:pPr indent="0" lvl="0" marL="0" marR="0" rtl="0" algn="l">
              <a:spcBef>
                <a:spcPts val="500"/>
              </a:spcBef>
              <a:spcAft>
                <a:spcPts val="0"/>
              </a:spcAft>
              <a:buNone/>
            </a:pPr>
            <a:r>
              <a:rPr b="0" i="0" lang="en-US" sz="1000" u="none" cap="none" strike="noStrike">
                <a:solidFill>
                  <a:schemeClr val="dk1"/>
                </a:solidFill>
                <a:latin typeface="Arial"/>
                <a:ea typeface="Arial"/>
                <a:cs typeface="Arial"/>
                <a:sym typeface="Arial"/>
              </a:rPr>
              <a:t> </a:t>
            </a:r>
            <a:endParaRPr b="0" i="0" sz="1200" u="none" cap="none" strike="noStrike">
              <a:solidFill>
                <a:schemeClr val="dk1"/>
              </a:solidFill>
              <a:latin typeface="Arial"/>
              <a:ea typeface="Arial"/>
              <a:cs typeface="Arial"/>
              <a:sym typeface="Arial"/>
            </a:endParaRPr>
          </a:p>
        </p:txBody>
      </p:sp>
      <p:sp>
        <p:nvSpPr>
          <p:cNvPr id="1011" name="Google Shape;1011;p75"/>
          <p:cNvSpPr txBox="1"/>
          <p:nvPr/>
        </p:nvSpPr>
        <p:spPr>
          <a:xfrm>
            <a:off x="1576648" y="1519844"/>
            <a:ext cx="15240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sng" cap="none" strike="noStrike">
                <a:solidFill>
                  <a:schemeClr val="dk1"/>
                </a:solidFill>
                <a:latin typeface="Arial"/>
                <a:ea typeface="Arial"/>
                <a:cs typeface="Arial"/>
                <a:sym typeface="Arial"/>
              </a:rPr>
              <a:t>Objective</a:t>
            </a:r>
            <a:endParaRPr/>
          </a:p>
        </p:txBody>
      </p:sp>
      <p:sp>
        <p:nvSpPr>
          <p:cNvPr id="1012" name="Google Shape;1012;p75"/>
          <p:cNvSpPr/>
          <p:nvPr/>
        </p:nvSpPr>
        <p:spPr>
          <a:xfrm>
            <a:off x="8109067" y="2899461"/>
            <a:ext cx="2057400" cy="4617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1013" name="Google Shape;1013;p75"/>
          <p:cNvSpPr/>
          <p:nvPr/>
        </p:nvSpPr>
        <p:spPr>
          <a:xfrm>
            <a:off x="3537067" y="1977044"/>
            <a:ext cx="4572000" cy="457200"/>
          </a:xfrm>
          <a:prstGeom prst="ellipse">
            <a:avLst/>
          </a:prstGeom>
          <a:noFill/>
          <a:ln cap="flat" cmpd="sng" w="28575">
            <a:solidFill>
              <a:srgbClr val="F9A4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14" name="Google Shape;1014;p75"/>
          <p:cNvSpPr txBox="1"/>
          <p:nvPr/>
        </p:nvSpPr>
        <p:spPr>
          <a:xfrm>
            <a:off x="1841595" y="2791311"/>
            <a:ext cx="18288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latin typeface="Arial"/>
                <a:ea typeface="Arial"/>
                <a:cs typeface="Arial"/>
                <a:sym typeface="Arial"/>
              </a:rPr>
              <a:t>Understanding</a:t>
            </a:r>
            <a:endParaRPr/>
          </a:p>
        </p:txBody>
      </p:sp>
      <p:sp>
        <p:nvSpPr>
          <p:cNvPr id="1015" name="Google Shape;1015;p75"/>
          <p:cNvSpPr/>
          <p:nvPr/>
        </p:nvSpPr>
        <p:spPr>
          <a:xfrm>
            <a:off x="8295850" y="2374275"/>
            <a:ext cx="3896100" cy="461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700">
                <a:solidFill>
                  <a:schemeClr val="dk1"/>
                </a:solidFill>
              </a:rPr>
              <a:t>Focus:</a:t>
            </a:r>
            <a:r>
              <a:rPr lang="en-US" sz="1700">
                <a:solidFill>
                  <a:schemeClr val="dk1"/>
                </a:solidFill>
              </a:rPr>
              <a:t> Introduce StoryBuilds and establish authority in the industry.</a:t>
            </a:r>
            <a:endParaRPr sz="1700">
              <a:solidFill>
                <a:schemeClr val="dk1"/>
              </a:solidFill>
            </a:endParaRPr>
          </a:p>
        </p:txBody>
      </p:sp>
      <p:sp>
        <p:nvSpPr>
          <p:cNvPr id="1016" name="Google Shape;1016;p75"/>
          <p:cNvSpPr/>
          <p:nvPr/>
        </p:nvSpPr>
        <p:spPr>
          <a:xfrm>
            <a:off x="7128700" y="3349625"/>
            <a:ext cx="5063400" cy="1653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rPr b="1" lang="en-US" sz="1700"/>
              <a:t>Focus:</a:t>
            </a:r>
            <a:r>
              <a:rPr lang="en-US" sz="1700"/>
              <a:t> Nurture interest and leads by demonstrating how StoryBuilds can solve their specific problems and offer value. </a:t>
            </a:r>
            <a:endParaRPr sz="1700"/>
          </a:p>
          <a:p>
            <a:pPr indent="0" lvl="0" marL="457200" rtl="0" algn="l">
              <a:spcBef>
                <a:spcPts val="0"/>
              </a:spcBef>
              <a:spcAft>
                <a:spcPts val="0"/>
              </a:spcAft>
              <a:buClr>
                <a:schemeClr val="dk1"/>
              </a:buClr>
              <a:buSzPts val="1100"/>
              <a:buFont typeface="Arial"/>
              <a:buNone/>
            </a:pPr>
            <a:r>
              <a:t/>
            </a:r>
            <a:endParaRPr sz="1700"/>
          </a:p>
          <a:p>
            <a:pPr indent="0" lvl="0" marL="457200" marR="0" rtl="0" algn="l">
              <a:spcBef>
                <a:spcPts val="0"/>
              </a:spcBef>
              <a:spcAft>
                <a:spcPts val="0"/>
              </a:spcAft>
              <a:buNone/>
            </a:pPr>
            <a:r>
              <a:t/>
            </a:r>
            <a:endParaRPr sz="1700"/>
          </a:p>
        </p:txBody>
      </p:sp>
      <p:sp>
        <p:nvSpPr>
          <p:cNvPr id="1017" name="Google Shape;1017;p75"/>
          <p:cNvSpPr/>
          <p:nvPr/>
        </p:nvSpPr>
        <p:spPr>
          <a:xfrm>
            <a:off x="7531005" y="4811789"/>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1018" name="Google Shape;1018;p75"/>
          <p:cNvSpPr/>
          <p:nvPr/>
        </p:nvSpPr>
        <p:spPr>
          <a:xfrm>
            <a:off x="7369051" y="5670183"/>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1019" name="Google Shape;1019;p75"/>
          <p:cNvSpPr txBox="1"/>
          <p:nvPr/>
        </p:nvSpPr>
        <p:spPr>
          <a:xfrm>
            <a:off x="1698474" y="3502025"/>
            <a:ext cx="22860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rPr>
              <a:t>Consideration</a:t>
            </a:r>
            <a:r>
              <a:rPr b="0" i="0" lang="en-US" sz="1800" u="none" cap="none" strike="noStrike">
                <a:solidFill>
                  <a:schemeClr val="dk1"/>
                </a:solidFill>
                <a:latin typeface="Arial"/>
                <a:ea typeface="Arial"/>
                <a:cs typeface="Arial"/>
                <a:sym typeface="Arial"/>
              </a:rPr>
              <a:t> </a:t>
            </a:r>
            <a:endParaRPr/>
          </a:p>
        </p:txBody>
      </p:sp>
      <p:sp>
        <p:nvSpPr>
          <p:cNvPr id="1020" name="Google Shape;1020;p75"/>
          <p:cNvSpPr txBox="1"/>
          <p:nvPr/>
        </p:nvSpPr>
        <p:spPr>
          <a:xfrm>
            <a:off x="6897700" y="4599775"/>
            <a:ext cx="50634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t>Focus:</a:t>
            </a:r>
            <a:r>
              <a:rPr lang="en-US" sz="1700"/>
              <a:t> Providing the information and resources necessary for making a buying decision. </a:t>
            </a:r>
            <a:endParaRPr sz="1700"/>
          </a:p>
        </p:txBody>
      </p:sp>
      <p:sp>
        <p:nvSpPr>
          <p:cNvPr id="1021" name="Google Shape;1021;p75"/>
          <p:cNvSpPr txBox="1"/>
          <p:nvPr/>
        </p:nvSpPr>
        <p:spPr>
          <a:xfrm>
            <a:off x="6764600" y="5476375"/>
            <a:ext cx="5427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solidFill>
                  <a:schemeClr val="dk1"/>
                </a:solidFill>
              </a:rPr>
              <a:t>Focus:</a:t>
            </a:r>
            <a:r>
              <a:rPr lang="en-US" sz="1700">
                <a:solidFill>
                  <a:schemeClr val="dk1"/>
                </a:solidFill>
              </a:rPr>
              <a:t> Building and maintaining strong relationships and fostering a loyal customer base. </a:t>
            </a:r>
            <a:endParaRPr sz="1700">
              <a:solidFill>
                <a:schemeClr val="dk1"/>
              </a:solidFill>
            </a:endParaRPr>
          </a:p>
        </p:txBody>
      </p:sp>
      <p:sp>
        <p:nvSpPr>
          <p:cNvPr id="1022" name="Google Shape;1022;p75"/>
          <p:cNvSpPr/>
          <p:nvPr/>
        </p:nvSpPr>
        <p:spPr>
          <a:xfrm>
            <a:off x="1698475" y="3944875"/>
            <a:ext cx="537600" cy="21723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23" name="Google Shape;1023;p75"/>
          <p:cNvSpPr/>
          <p:nvPr/>
        </p:nvSpPr>
        <p:spPr>
          <a:xfrm>
            <a:off x="1160925" y="5840425"/>
            <a:ext cx="48900" cy="16200"/>
          </a:xfrm>
          <a:prstGeom prst="bentArrow">
            <a:avLst>
              <a:gd fmla="val 25000" name="adj1"/>
              <a:gd fmla="val 25000" name="adj2"/>
              <a:gd fmla="val 25000" name="adj3"/>
              <a:gd fmla="val 8750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24" name="Google Shape;1024;p75"/>
          <p:cNvSpPr/>
          <p:nvPr/>
        </p:nvSpPr>
        <p:spPr>
          <a:xfrm>
            <a:off x="1063175" y="2202025"/>
            <a:ext cx="537600" cy="3915300"/>
          </a:xfrm>
          <a:prstGeom prst="bentArrow">
            <a:avLst>
              <a:gd fmla="val 25000" name="adj1"/>
              <a:gd fmla="val 25000" name="adj2"/>
              <a:gd fmla="val 19580" name="adj3"/>
              <a:gd fmla="val 52447"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76"/>
          <p:cNvSpPr/>
          <p:nvPr/>
        </p:nvSpPr>
        <p:spPr>
          <a:xfrm>
            <a:off x="349250" y="5730875"/>
            <a:ext cx="11366400" cy="112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31" name="Google Shape;1031;p76"/>
          <p:cNvSpPr txBox="1"/>
          <p:nvPr>
            <p:ph type="title"/>
          </p:nvPr>
        </p:nvSpPr>
        <p:spPr>
          <a:xfrm>
            <a:off x="0" y="-9925"/>
            <a:ext cx="12192000" cy="919200"/>
          </a:xfrm>
          <a:prstGeom prst="rect">
            <a:avLst/>
          </a:prstGeom>
          <a:solidFill>
            <a:srgbClr val="FFF2CC"/>
          </a:solid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alibri"/>
              <a:buNone/>
            </a:pPr>
            <a:r>
              <a:rPr b="0" lang="en-US" sz="4000">
                <a:solidFill>
                  <a:srgbClr val="555555"/>
                </a:solidFill>
                <a:latin typeface="Arial"/>
                <a:ea typeface="Arial"/>
                <a:cs typeface="Arial"/>
                <a:sym typeface="Arial"/>
              </a:rPr>
              <a:t>StoryBuilds Funnel - Channels to meet objectives</a:t>
            </a:r>
            <a:endParaRPr b="0" sz="4000">
              <a:solidFill>
                <a:srgbClr val="555555"/>
              </a:solidFill>
              <a:latin typeface="Arial"/>
              <a:ea typeface="Arial"/>
              <a:cs typeface="Arial"/>
              <a:sym typeface="Arial"/>
            </a:endParaRPr>
          </a:p>
        </p:txBody>
      </p:sp>
      <p:grpSp>
        <p:nvGrpSpPr>
          <p:cNvPr id="1032" name="Google Shape;1032;p76"/>
          <p:cNvGrpSpPr/>
          <p:nvPr/>
        </p:nvGrpSpPr>
        <p:grpSpPr>
          <a:xfrm>
            <a:off x="3537075" y="2205650"/>
            <a:ext cx="4572000" cy="4384100"/>
            <a:chOff x="1152" y="1392"/>
            <a:chExt cx="2880" cy="2352"/>
          </a:xfrm>
        </p:grpSpPr>
        <p:cxnSp>
          <p:nvCxnSpPr>
            <p:cNvPr id="1033" name="Google Shape;1033;p76"/>
            <p:cNvCxnSpPr/>
            <p:nvPr/>
          </p:nvCxnSpPr>
          <p:spPr>
            <a:xfrm>
              <a:off x="115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1034" name="Google Shape;1034;p76"/>
            <p:cNvCxnSpPr/>
            <p:nvPr/>
          </p:nvCxnSpPr>
          <p:spPr>
            <a:xfrm rot="5400000">
              <a:off x="2832" y="1392"/>
              <a:ext cx="1200" cy="1200"/>
            </a:xfrm>
            <a:prstGeom prst="straightConnector1">
              <a:avLst/>
            </a:prstGeom>
            <a:noFill/>
            <a:ln cap="flat" cmpd="sng" w="28575">
              <a:solidFill>
                <a:srgbClr val="F9A451"/>
              </a:solidFill>
              <a:prstDash val="solid"/>
              <a:round/>
              <a:headEnd len="med" w="med" type="none"/>
              <a:tailEnd len="med" w="med" type="none"/>
            </a:ln>
          </p:spPr>
        </p:cxnSp>
        <p:cxnSp>
          <p:nvCxnSpPr>
            <p:cNvPr id="1035" name="Google Shape;1035;p76"/>
            <p:cNvCxnSpPr/>
            <p:nvPr/>
          </p:nvCxnSpPr>
          <p:spPr>
            <a:xfrm>
              <a:off x="2304" y="2544"/>
              <a:ext cx="300" cy="1200"/>
            </a:xfrm>
            <a:prstGeom prst="straightConnector1">
              <a:avLst/>
            </a:prstGeom>
            <a:noFill/>
            <a:ln cap="flat" cmpd="sng" w="28575">
              <a:solidFill>
                <a:srgbClr val="F9A451"/>
              </a:solidFill>
              <a:prstDash val="solid"/>
              <a:round/>
              <a:headEnd len="med" w="med" type="none"/>
              <a:tailEnd len="med" w="med" type="none"/>
            </a:ln>
          </p:spPr>
        </p:cxnSp>
        <p:cxnSp>
          <p:nvCxnSpPr>
            <p:cNvPr id="1036" name="Google Shape;1036;p76"/>
            <p:cNvCxnSpPr/>
            <p:nvPr/>
          </p:nvCxnSpPr>
          <p:spPr>
            <a:xfrm flipH="1">
              <a:off x="2580" y="2544"/>
              <a:ext cx="300" cy="1200"/>
            </a:xfrm>
            <a:prstGeom prst="straightConnector1">
              <a:avLst/>
            </a:prstGeom>
            <a:noFill/>
            <a:ln cap="flat" cmpd="sng" w="28575">
              <a:solidFill>
                <a:srgbClr val="F9A451"/>
              </a:solidFill>
              <a:prstDash val="solid"/>
              <a:round/>
              <a:headEnd len="med" w="med" type="none"/>
              <a:tailEnd len="med" w="med" type="none"/>
            </a:ln>
          </p:spPr>
        </p:cxnSp>
      </p:grpSp>
      <p:sp>
        <p:nvSpPr>
          <p:cNvPr id="1037" name="Google Shape;1037;p76"/>
          <p:cNvSpPr txBox="1"/>
          <p:nvPr/>
        </p:nvSpPr>
        <p:spPr>
          <a:xfrm>
            <a:off x="1129149" y="2155572"/>
            <a:ext cx="18288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1800" u="none" cap="none" strike="noStrike">
                <a:solidFill>
                  <a:schemeClr val="dk1"/>
                </a:solidFill>
                <a:latin typeface="Arial"/>
                <a:ea typeface="Arial"/>
                <a:cs typeface="Arial"/>
                <a:sym typeface="Arial"/>
              </a:rPr>
              <a:t>Awareness</a:t>
            </a:r>
            <a:endParaRPr/>
          </a:p>
        </p:txBody>
      </p:sp>
      <p:sp>
        <p:nvSpPr>
          <p:cNvPr id="1038" name="Google Shape;1038;p76"/>
          <p:cNvSpPr txBox="1"/>
          <p:nvPr/>
        </p:nvSpPr>
        <p:spPr>
          <a:xfrm>
            <a:off x="2500475" y="4111625"/>
            <a:ext cx="18651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rPr>
              <a:t>Intent</a:t>
            </a:r>
            <a:r>
              <a:rPr b="0" i="0" lang="en-US" sz="1800" u="none" cap="none" strike="noStrike">
                <a:solidFill>
                  <a:schemeClr val="dk1"/>
                </a:solidFill>
                <a:latin typeface="Arial"/>
                <a:ea typeface="Arial"/>
                <a:cs typeface="Arial"/>
                <a:sym typeface="Arial"/>
              </a:rPr>
              <a:t> </a:t>
            </a:r>
            <a:endParaRPr/>
          </a:p>
        </p:txBody>
      </p:sp>
      <p:sp>
        <p:nvSpPr>
          <p:cNvPr id="1039" name="Google Shape;1039;p76"/>
          <p:cNvSpPr txBox="1"/>
          <p:nvPr/>
        </p:nvSpPr>
        <p:spPr>
          <a:xfrm>
            <a:off x="2236049" y="4887975"/>
            <a:ext cx="27357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rPr>
              <a:t>Evaluation &amp; Purchase</a:t>
            </a:r>
            <a:endParaRPr/>
          </a:p>
        </p:txBody>
      </p:sp>
      <p:sp>
        <p:nvSpPr>
          <p:cNvPr id="1040" name="Google Shape;1040;p76"/>
          <p:cNvSpPr txBox="1"/>
          <p:nvPr/>
        </p:nvSpPr>
        <p:spPr>
          <a:xfrm>
            <a:off x="2366375" y="5670175"/>
            <a:ext cx="29160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rPr>
              <a:t>Retention &amp; </a:t>
            </a:r>
            <a:r>
              <a:rPr b="0" i="0" lang="en-US" sz="1800" u="none" cap="none" strike="noStrike">
                <a:solidFill>
                  <a:schemeClr val="dk1"/>
                </a:solidFill>
                <a:latin typeface="Arial"/>
                <a:ea typeface="Arial"/>
                <a:cs typeface="Arial"/>
                <a:sym typeface="Arial"/>
              </a:rPr>
              <a:t>Advocacy</a:t>
            </a:r>
            <a:endParaRPr/>
          </a:p>
        </p:txBody>
      </p:sp>
      <p:sp>
        <p:nvSpPr>
          <p:cNvPr id="1041" name="Google Shape;1041;p76"/>
          <p:cNvSpPr txBox="1"/>
          <p:nvPr/>
        </p:nvSpPr>
        <p:spPr>
          <a:xfrm rot="-2840401">
            <a:off x="6741401" y="2869508"/>
            <a:ext cx="1828830" cy="369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Enticing</a:t>
            </a:r>
            <a:endParaRPr/>
          </a:p>
        </p:txBody>
      </p:sp>
      <p:sp>
        <p:nvSpPr>
          <p:cNvPr id="1042" name="Google Shape;1042;p76"/>
          <p:cNvSpPr txBox="1"/>
          <p:nvPr/>
        </p:nvSpPr>
        <p:spPr>
          <a:xfrm rot="-5149934">
            <a:off x="5792046" y="4442692"/>
            <a:ext cx="1341548" cy="3693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800" u="none" cap="none" strike="noStrike">
                <a:solidFill>
                  <a:srgbClr val="F9A451"/>
                </a:solidFill>
                <a:latin typeface="Arial"/>
                <a:ea typeface="Arial"/>
                <a:cs typeface="Arial"/>
                <a:sym typeface="Arial"/>
              </a:rPr>
              <a:t>Sticky</a:t>
            </a:r>
            <a:endParaRPr/>
          </a:p>
        </p:txBody>
      </p:sp>
      <p:sp>
        <p:nvSpPr>
          <p:cNvPr id="1043" name="Google Shape;1043;p76"/>
          <p:cNvSpPr txBox="1"/>
          <p:nvPr/>
        </p:nvSpPr>
        <p:spPr>
          <a:xfrm>
            <a:off x="8787935" y="1367444"/>
            <a:ext cx="1828800" cy="587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sng" cap="none" strike="noStrike">
                <a:solidFill>
                  <a:schemeClr val="dk1"/>
                </a:solidFill>
                <a:latin typeface="Arial"/>
                <a:ea typeface="Arial"/>
                <a:cs typeface="Arial"/>
                <a:sym typeface="Arial"/>
              </a:rPr>
              <a:t>Key channels</a:t>
            </a:r>
            <a:endParaRPr b="0" i="1" sz="1000" u="none" cap="none" strike="noStrike">
              <a:solidFill>
                <a:schemeClr val="dk1"/>
              </a:solidFill>
              <a:latin typeface="Arial"/>
              <a:ea typeface="Arial"/>
              <a:cs typeface="Arial"/>
              <a:sym typeface="Arial"/>
            </a:endParaRPr>
          </a:p>
          <a:p>
            <a:pPr indent="0" lvl="0" marL="0" marR="0" rtl="0" algn="l">
              <a:spcBef>
                <a:spcPts val="500"/>
              </a:spcBef>
              <a:spcAft>
                <a:spcPts val="0"/>
              </a:spcAft>
              <a:buNone/>
            </a:pPr>
            <a:r>
              <a:rPr b="0" i="0" lang="en-US" sz="1000" u="none" cap="none" strike="noStrike">
                <a:solidFill>
                  <a:schemeClr val="dk1"/>
                </a:solidFill>
                <a:latin typeface="Arial"/>
                <a:ea typeface="Arial"/>
                <a:cs typeface="Arial"/>
                <a:sym typeface="Arial"/>
              </a:rPr>
              <a:t> </a:t>
            </a:r>
            <a:endParaRPr b="0" i="0" sz="1200" u="none" cap="none" strike="noStrike">
              <a:solidFill>
                <a:schemeClr val="dk1"/>
              </a:solidFill>
              <a:latin typeface="Arial"/>
              <a:ea typeface="Arial"/>
              <a:cs typeface="Arial"/>
              <a:sym typeface="Arial"/>
            </a:endParaRPr>
          </a:p>
        </p:txBody>
      </p:sp>
      <p:sp>
        <p:nvSpPr>
          <p:cNvPr id="1044" name="Google Shape;1044;p76"/>
          <p:cNvSpPr txBox="1"/>
          <p:nvPr/>
        </p:nvSpPr>
        <p:spPr>
          <a:xfrm>
            <a:off x="1576648" y="1367444"/>
            <a:ext cx="15240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sng" cap="none" strike="noStrike">
                <a:solidFill>
                  <a:schemeClr val="dk1"/>
                </a:solidFill>
                <a:latin typeface="Arial"/>
                <a:ea typeface="Arial"/>
                <a:cs typeface="Arial"/>
                <a:sym typeface="Arial"/>
              </a:rPr>
              <a:t>Objective</a:t>
            </a:r>
            <a:endParaRPr/>
          </a:p>
        </p:txBody>
      </p:sp>
      <p:sp>
        <p:nvSpPr>
          <p:cNvPr id="1045" name="Google Shape;1045;p76"/>
          <p:cNvSpPr/>
          <p:nvPr/>
        </p:nvSpPr>
        <p:spPr>
          <a:xfrm>
            <a:off x="8109067" y="2899461"/>
            <a:ext cx="2057400" cy="4617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1046" name="Google Shape;1046;p76"/>
          <p:cNvSpPr/>
          <p:nvPr/>
        </p:nvSpPr>
        <p:spPr>
          <a:xfrm>
            <a:off x="3537067" y="1977044"/>
            <a:ext cx="4572000" cy="457200"/>
          </a:xfrm>
          <a:prstGeom prst="ellipse">
            <a:avLst/>
          </a:prstGeom>
          <a:noFill/>
          <a:ln cap="flat" cmpd="sng" w="28575">
            <a:solidFill>
              <a:srgbClr val="F9A4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7" name="Google Shape;1047;p76"/>
          <p:cNvSpPr txBox="1"/>
          <p:nvPr/>
        </p:nvSpPr>
        <p:spPr>
          <a:xfrm>
            <a:off x="1841595" y="2791311"/>
            <a:ext cx="18288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latin typeface="Arial"/>
                <a:ea typeface="Arial"/>
                <a:cs typeface="Arial"/>
                <a:sym typeface="Arial"/>
              </a:rPr>
              <a:t>Understanding</a:t>
            </a:r>
            <a:endParaRPr/>
          </a:p>
        </p:txBody>
      </p:sp>
      <p:sp>
        <p:nvSpPr>
          <p:cNvPr id="1048" name="Google Shape;1048;p76"/>
          <p:cNvSpPr/>
          <p:nvPr/>
        </p:nvSpPr>
        <p:spPr>
          <a:xfrm>
            <a:off x="8295850" y="1917075"/>
            <a:ext cx="3896100" cy="461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700">
                <a:solidFill>
                  <a:schemeClr val="dk1"/>
                </a:solidFill>
              </a:rPr>
              <a:t>Introduce </a:t>
            </a:r>
            <a:endParaRPr sz="1700">
              <a:solidFill>
                <a:schemeClr val="dk1"/>
              </a:solidFill>
            </a:endParaRPr>
          </a:p>
          <a:p>
            <a:pPr indent="-336550" lvl="0" marL="457200" rtl="0" algn="l">
              <a:spcBef>
                <a:spcPts val="0"/>
              </a:spcBef>
              <a:spcAft>
                <a:spcPts val="0"/>
              </a:spcAft>
              <a:buClr>
                <a:schemeClr val="dk1"/>
              </a:buClr>
              <a:buSzPts val="1700"/>
              <a:buChar char="●"/>
            </a:pPr>
            <a:r>
              <a:rPr lang="en-US" sz="1700">
                <a:solidFill>
                  <a:schemeClr val="dk1"/>
                </a:solidFill>
              </a:rPr>
              <a:t>Keynote addresses</a:t>
            </a:r>
            <a:endParaRPr sz="1700">
              <a:solidFill>
                <a:schemeClr val="dk1"/>
              </a:solidFill>
            </a:endParaRPr>
          </a:p>
          <a:p>
            <a:pPr indent="-336550" lvl="0" marL="457200" rtl="0" algn="l">
              <a:spcBef>
                <a:spcPts val="0"/>
              </a:spcBef>
              <a:spcAft>
                <a:spcPts val="0"/>
              </a:spcAft>
              <a:buClr>
                <a:schemeClr val="dk1"/>
              </a:buClr>
              <a:buSzPts val="1700"/>
              <a:buChar char="●"/>
            </a:pPr>
            <a:r>
              <a:rPr lang="en-US" sz="1700">
                <a:solidFill>
                  <a:schemeClr val="dk1"/>
                </a:solidFill>
              </a:rPr>
              <a:t>Expos </a:t>
            </a:r>
            <a:endParaRPr sz="1700">
              <a:solidFill>
                <a:schemeClr val="dk1"/>
              </a:solidFill>
            </a:endParaRPr>
          </a:p>
          <a:p>
            <a:pPr indent="-336550" lvl="0" marL="457200" rtl="0" algn="l">
              <a:spcBef>
                <a:spcPts val="0"/>
              </a:spcBef>
              <a:spcAft>
                <a:spcPts val="0"/>
              </a:spcAft>
              <a:buClr>
                <a:schemeClr val="dk1"/>
              </a:buClr>
              <a:buSzPts val="1700"/>
              <a:buChar char="●"/>
            </a:pPr>
            <a:r>
              <a:rPr lang="en-US" sz="1700">
                <a:solidFill>
                  <a:schemeClr val="dk1"/>
                </a:solidFill>
              </a:rPr>
              <a:t>Podcasts</a:t>
            </a:r>
            <a:endParaRPr sz="1700">
              <a:solidFill>
                <a:schemeClr val="dk1"/>
              </a:solidFill>
            </a:endParaRPr>
          </a:p>
          <a:p>
            <a:pPr indent="-336550" lvl="0" marL="457200" rtl="0" algn="l">
              <a:spcBef>
                <a:spcPts val="0"/>
              </a:spcBef>
              <a:spcAft>
                <a:spcPts val="0"/>
              </a:spcAft>
              <a:buClr>
                <a:schemeClr val="dk1"/>
              </a:buClr>
              <a:buSzPts val="1700"/>
              <a:buChar char="●"/>
            </a:pPr>
            <a:r>
              <a:rPr lang="en-US" sz="1700">
                <a:solidFill>
                  <a:schemeClr val="dk1"/>
                </a:solidFill>
              </a:rPr>
              <a:t>SEO, Adwords</a:t>
            </a:r>
            <a:endParaRPr sz="1700">
              <a:solidFill>
                <a:schemeClr val="dk1"/>
              </a:solidFill>
            </a:endParaRPr>
          </a:p>
          <a:p>
            <a:pPr indent="-336550" lvl="0" marL="457200" rtl="0" algn="l">
              <a:spcBef>
                <a:spcPts val="0"/>
              </a:spcBef>
              <a:spcAft>
                <a:spcPts val="0"/>
              </a:spcAft>
              <a:buClr>
                <a:schemeClr val="dk1"/>
              </a:buClr>
              <a:buSzPts val="1700"/>
              <a:buChar char="●"/>
            </a:pPr>
            <a:r>
              <a:rPr lang="en-US" sz="1700">
                <a:solidFill>
                  <a:schemeClr val="dk1"/>
                </a:solidFill>
              </a:rPr>
              <a:t>Partnerships</a:t>
            </a:r>
            <a:endParaRPr sz="1700">
              <a:solidFill>
                <a:schemeClr val="dk1"/>
              </a:solidFill>
            </a:endParaRPr>
          </a:p>
        </p:txBody>
      </p:sp>
      <p:sp>
        <p:nvSpPr>
          <p:cNvPr id="1049" name="Google Shape;1049;p76"/>
          <p:cNvSpPr/>
          <p:nvPr/>
        </p:nvSpPr>
        <p:spPr>
          <a:xfrm>
            <a:off x="7128700" y="3578225"/>
            <a:ext cx="5063400" cy="1653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rPr lang="en-US" sz="1700"/>
              <a:t>Nurture</a:t>
            </a:r>
            <a:endParaRPr sz="1700"/>
          </a:p>
          <a:p>
            <a:pPr indent="-336550" lvl="0" marL="914400" marR="0" rtl="0" algn="l">
              <a:spcBef>
                <a:spcPts val="0"/>
              </a:spcBef>
              <a:spcAft>
                <a:spcPts val="0"/>
              </a:spcAft>
              <a:buSzPts val="1700"/>
              <a:buChar char="●"/>
            </a:pPr>
            <a:r>
              <a:rPr lang="en-US" sz="1700"/>
              <a:t>Website, LinkedIn </a:t>
            </a:r>
            <a:endParaRPr sz="1700"/>
          </a:p>
          <a:p>
            <a:pPr indent="-336550" lvl="0" marL="914400" marR="0" rtl="0" algn="l">
              <a:spcBef>
                <a:spcPts val="0"/>
              </a:spcBef>
              <a:spcAft>
                <a:spcPts val="0"/>
              </a:spcAft>
              <a:buSzPts val="1700"/>
              <a:buChar char="●"/>
            </a:pPr>
            <a:r>
              <a:rPr lang="en-US" sz="1700"/>
              <a:t>Email </a:t>
            </a:r>
            <a:endParaRPr sz="1700"/>
          </a:p>
        </p:txBody>
      </p:sp>
      <p:sp>
        <p:nvSpPr>
          <p:cNvPr id="1050" name="Google Shape;1050;p76"/>
          <p:cNvSpPr/>
          <p:nvPr/>
        </p:nvSpPr>
        <p:spPr>
          <a:xfrm>
            <a:off x="7369051" y="5670183"/>
            <a:ext cx="2057400" cy="276900"/>
          </a:xfrm>
          <a:prstGeom prst="rect">
            <a:avLst/>
          </a:prstGeom>
          <a:noFill/>
          <a:ln>
            <a:noFill/>
          </a:ln>
        </p:spPr>
        <p:txBody>
          <a:bodyPr anchorCtr="0" anchor="t" bIns="45700" lIns="91425" spcFirstLastPara="1" rIns="91425" wrap="square" tIns="45700">
            <a:noAutofit/>
          </a:bodyPr>
          <a:lstStyle/>
          <a:p>
            <a:pPr indent="0" lvl="0" marL="457200" marR="0" rtl="0" algn="l">
              <a:spcBef>
                <a:spcPts val="0"/>
              </a:spcBef>
              <a:spcAft>
                <a:spcPts val="0"/>
              </a:spcAft>
              <a:buNone/>
            </a:pPr>
            <a:r>
              <a:t/>
            </a:r>
            <a:endParaRPr/>
          </a:p>
        </p:txBody>
      </p:sp>
      <p:sp>
        <p:nvSpPr>
          <p:cNvPr id="1051" name="Google Shape;1051;p76"/>
          <p:cNvSpPr txBox="1"/>
          <p:nvPr/>
        </p:nvSpPr>
        <p:spPr>
          <a:xfrm>
            <a:off x="1698474" y="3502025"/>
            <a:ext cx="2286000" cy="369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dk1"/>
                </a:solidFill>
              </a:rPr>
              <a:t>Consideration</a:t>
            </a:r>
            <a:r>
              <a:rPr b="0" i="0" lang="en-US" sz="1800" u="none" cap="none" strike="noStrike">
                <a:solidFill>
                  <a:schemeClr val="dk1"/>
                </a:solidFill>
                <a:latin typeface="Arial"/>
                <a:ea typeface="Arial"/>
                <a:cs typeface="Arial"/>
                <a:sym typeface="Arial"/>
              </a:rPr>
              <a:t> </a:t>
            </a:r>
            <a:endParaRPr/>
          </a:p>
        </p:txBody>
      </p:sp>
      <p:sp>
        <p:nvSpPr>
          <p:cNvPr id="1052" name="Google Shape;1052;p76"/>
          <p:cNvSpPr txBox="1"/>
          <p:nvPr/>
        </p:nvSpPr>
        <p:spPr>
          <a:xfrm>
            <a:off x="7128700" y="4485625"/>
            <a:ext cx="50634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t>Encourage</a:t>
            </a:r>
            <a:endParaRPr sz="1700"/>
          </a:p>
          <a:p>
            <a:pPr indent="-336550" lvl="0" marL="457200" rtl="0" algn="l">
              <a:spcBef>
                <a:spcPts val="0"/>
              </a:spcBef>
              <a:spcAft>
                <a:spcPts val="0"/>
              </a:spcAft>
              <a:buSzPts val="1700"/>
              <a:buChar char="●"/>
            </a:pPr>
            <a:r>
              <a:rPr lang="en-US" sz="1700"/>
              <a:t>1:1</a:t>
            </a:r>
            <a:endParaRPr sz="1700"/>
          </a:p>
          <a:p>
            <a:pPr indent="-336550" lvl="0" marL="457200" rtl="0" algn="l">
              <a:spcBef>
                <a:spcPts val="0"/>
              </a:spcBef>
              <a:spcAft>
                <a:spcPts val="0"/>
              </a:spcAft>
              <a:buSzPts val="1700"/>
              <a:buChar char="●"/>
            </a:pPr>
            <a:r>
              <a:rPr lang="en-US" sz="1700"/>
              <a:t>Brochure(s)</a:t>
            </a:r>
            <a:endParaRPr sz="1700"/>
          </a:p>
          <a:p>
            <a:pPr indent="-336550" lvl="0" marL="457200" rtl="0" algn="l">
              <a:spcBef>
                <a:spcPts val="0"/>
              </a:spcBef>
              <a:spcAft>
                <a:spcPts val="0"/>
              </a:spcAft>
              <a:buSzPts val="1700"/>
              <a:buChar char="●"/>
            </a:pPr>
            <a:r>
              <a:rPr lang="en-US" sz="1700"/>
              <a:t>Personalized proposal </a:t>
            </a:r>
            <a:endParaRPr sz="1700"/>
          </a:p>
        </p:txBody>
      </p:sp>
      <p:sp>
        <p:nvSpPr>
          <p:cNvPr id="1053" name="Google Shape;1053;p76"/>
          <p:cNvSpPr txBox="1"/>
          <p:nvPr/>
        </p:nvSpPr>
        <p:spPr>
          <a:xfrm>
            <a:off x="6438925" y="5628775"/>
            <a:ext cx="5753100" cy="149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chemeClr val="dk1"/>
                </a:solidFill>
              </a:rPr>
              <a:t>Retain</a:t>
            </a:r>
            <a:endParaRPr sz="1700">
              <a:solidFill>
                <a:schemeClr val="dk1"/>
              </a:solidFill>
            </a:endParaRPr>
          </a:p>
          <a:p>
            <a:pPr indent="-336550" lvl="0" marL="457200" rtl="0" algn="l">
              <a:spcBef>
                <a:spcPts val="0"/>
              </a:spcBef>
              <a:spcAft>
                <a:spcPts val="0"/>
              </a:spcAft>
              <a:buClr>
                <a:schemeClr val="dk1"/>
              </a:buClr>
              <a:buSzPts val="1700"/>
              <a:buChar char="●"/>
            </a:pPr>
            <a:r>
              <a:rPr lang="en-US" sz="1700">
                <a:solidFill>
                  <a:schemeClr val="dk1"/>
                </a:solidFill>
              </a:rPr>
              <a:t>CRM Email </a:t>
            </a:r>
            <a:endParaRPr sz="1700">
              <a:solidFill>
                <a:schemeClr val="dk1"/>
              </a:solidFill>
            </a:endParaRPr>
          </a:p>
          <a:p>
            <a:pPr indent="-336550" lvl="0" marL="457200" rtl="0" algn="l">
              <a:spcBef>
                <a:spcPts val="0"/>
              </a:spcBef>
              <a:spcAft>
                <a:spcPts val="0"/>
              </a:spcAft>
              <a:buClr>
                <a:schemeClr val="dk1"/>
              </a:buClr>
              <a:buSzPts val="1700"/>
              <a:buChar char="●"/>
            </a:pPr>
            <a:r>
              <a:rPr lang="en-US" sz="1700">
                <a:solidFill>
                  <a:schemeClr val="dk1"/>
                </a:solidFill>
              </a:rPr>
              <a:t>LinkedIn </a:t>
            </a:r>
            <a:endParaRPr sz="1700">
              <a:solidFill>
                <a:schemeClr val="dk1"/>
              </a:solidFill>
            </a:endParaRPr>
          </a:p>
          <a:p>
            <a:pPr indent="-336550" lvl="0" marL="457200" rtl="0" algn="l">
              <a:spcBef>
                <a:spcPts val="0"/>
              </a:spcBef>
              <a:spcAft>
                <a:spcPts val="0"/>
              </a:spcAft>
              <a:buClr>
                <a:schemeClr val="dk1"/>
              </a:buClr>
              <a:buSzPts val="1700"/>
              <a:buChar char="●"/>
            </a:pPr>
            <a:r>
              <a:rPr lang="en-US" sz="1700">
                <a:solidFill>
                  <a:schemeClr val="dk1"/>
                </a:solidFill>
              </a:rPr>
              <a:t>Referral program </a:t>
            </a:r>
            <a:endParaRPr sz="1700">
              <a:solidFill>
                <a:schemeClr val="dk1"/>
              </a:solidFill>
            </a:endParaRPr>
          </a:p>
          <a:p>
            <a:pPr indent="0" lvl="0" marL="0" rtl="0" algn="l">
              <a:spcBef>
                <a:spcPts val="0"/>
              </a:spcBef>
              <a:spcAft>
                <a:spcPts val="0"/>
              </a:spcAft>
              <a:buNone/>
            </a:pPr>
            <a:r>
              <a:t/>
            </a:r>
            <a:endParaRPr sz="1700">
              <a:solidFill>
                <a:schemeClr val="dk1"/>
              </a:solidFill>
            </a:endParaRPr>
          </a:p>
        </p:txBody>
      </p:sp>
      <p:sp>
        <p:nvSpPr>
          <p:cNvPr id="1054" name="Google Shape;1054;p76"/>
          <p:cNvSpPr/>
          <p:nvPr/>
        </p:nvSpPr>
        <p:spPr>
          <a:xfrm>
            <a:off x="1698475" y="3944875"/>
            <a:ext cx="537600" cy="21723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55" name="Google Shape;1055;p76"/>
          <p:cNvSpPr/>
          <p:nvPr/>
        </p:nvSpPr>
        <p:spPr>
          <a:xfrm>
            <a:off x="1160925" y="5840425"/>
            <a:ext cx="48900" cy="16200"/>
          </a:xfrm>
          <a:prstGeom prst="bentArrow">
            <a:avLst>
              <a:gd fmla="val 25000" name="adj1"/>
              <a:gd fmla="val 25000" name="adj2"/>
              <a:gd fmla="val 25000" name="adj3"/>
              <a:gd fmla="val 8750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56" name="Google Shape;1056;p76"/>
          <p:cNvSpPr/>
          <p:nvPr/>
        </p:nvSpPr>
        <p:spPr>
          <a:xfrm>
            <a:off x="1063175" y="2202025"/>
            <a:ext cx="537600" cy="3915300"/>
          </a:xfrm>
          <a:prstGeom prst="bentArrow">
            <a:avLst>
              <a:gd fmla="val 25000" name="adj1"/>
              <a:gd fmla="val 25000" name="adj2"/>
              <a:gd fmla="val 19580" name="adj3"/>
              <a:gd fmla="val 52447"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1057" name="Google Shape;1057;p76"/>
          <p:cNvCxnSpPr/>
          <p:nvPr/>
        </p:nvCxnSpPr>
        <p:spPr>
          <a:xfrm>
            <a:off x="8455100" y="2749075"/>
            <a:ext cx="23136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pic>
        <p:nvPicPr>
          <p:cNvPr id="1062" name="Google Shape;1062;p77"/>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1063" name="Google Shape;1063;p77"/>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1064" name="Google Shape;1064;p77"/>
          <p:cNvSpPr txBox="1"/>
          <p:nvPr/>
        </p:nvSpPr>
        <p:spPr>
          <a:xfrm>
            <a:off x="609600" y="626901"/>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Implementation Priorities </a:t>
            </a:r>
            <a:endParaRPr b="0" i="0" sz="4000" u="none" cap="none" strike="noStrike">
              <a:solidFill>
                <a:srgbClr val="434343"/>
              </a:solidFill>
              <a:latin typeface="Arial"/>
              <a:ea typeface="Arial"/>
              <a:cs typeface="Arial"/>
              <a:sym typeface="Arial"/>
            </a:endParaRPr>
          </a:p>
        </p:txBody>
      </p:sp>
      <p:sp>
        <p:nvSpPr>
          <p:cNvPr id="1065" name="Google Shape;1065;p77"/>
          <p:cNvSpPr txBox="1"/>
          <p:nvPr/>
        </p:nvSpPr>
        <p:spPr>
          <a:xfrm>
            <a:off x="609600" y="1770200"/>
            <a:ext cx="11149800" cy="4464900"/>
          </a:xfrm>
          <a:prstGeom prst="rect">
            <a:avLst/>
          </a:prstGeom>
          <a:noFill/>
          <a:ln>
            <a:noFill/>
          </a:ln>
        </p:spPr>
        <p:txBody>
          <a:bodyPr anchorCtr="0" anchor="t" bIns="0" lIns="0" spcFirstLastPara="1" rIns="0" wrap="square" tIns="0">
            <a:noAutofit/>
          </a:bodyPr>
          <a:lstStyle/>
          <a:p>
            <a:pPr indent="-457200" lvl="0" marL="609600" marR="0" rtl="0" algn="l">
              <a:lnSpc>
                <a:spcPct val="115000"/>
              </a:lnSpc>
              <a:spcBef>
                <a:spcPts val="0"/>
              </a:spcBef>
              <a:spcAft>
                <a:spcPts val="0"/>
              </a:spcAft>
              <a:buClr>
                <a:srgbClr val="434343"/>
              </a:buClr>
              <a:buSzPts val="2400"/>
              <a:buFont typeface="Calibri"/>
              <a:buChar char="●"/>
            </a:pPr>
            <a:r>
              <a:rPr b="1" lang="en-US" sz="2300">
                <a:solidFill>
                  <a:srgbClr val="434343"/>
                </a:solidFill>
              </a:rPr>
              <a:t>First:  </a:t>
            </a:r>
            <a:r>
              <a:rPr lang="en-US" sz="2300">
                <a:solidFill>
                  <a:srgbClr val="434343"/>
                </a:solidFill>
              </a:rPr>
              <a:t>StoryBuilds “Elevator” Speech </a:t>
            </a:r>
            <a:endParaRPr sz="2300">
              <a:solidFill>
                <a:srgbClr val="434343"/>
              </a:solidFill>
            </a:endParaRPr>
          </a:p>
          <a:p>
            <a:pPr indent="0" lvl="0" marL="0" marR="0" rtl="0" algn="l">
              <a:lnSpc>
                <a:spcPct val="115000"/>
              </a:lnSpc>
              <a:spcBef>
                <a:spcPts val="0"/>
              </a:spcBef>
              <a:spcAft>
                <a:spcPts val="0"/>
              </a:spcAft>
              <a:buNone/>
            </a:pPr>
            <a:r>
              <a:t/>
            </a:r>
            <a:endParaRPr sz="2300">
              <a:solidFill>
                <a:srgbClr val="434343"/>
              </a:solidFill>
            </a:endParaRPr>
          </a:p>
          <a:p>
            <a:pPr indent="-450850" lvl="0" marL="609600" marR="0" rtl="0" algn="l">
              <a:lnSpc>
                <a:spcPct val="115000"/>
              </a:lnSpc>
              <a:spcBef>
                <a:spcPts val="0"/>
              </a:spcBef>
              <a:spcAft>
                <a:spcPts val="0"/>
              </a:spcAft>
              <a:buClr>
                <a:srgbClr val="434343"/>
              </a:buClr>
              <a:buSzPts val="2300"/>
              <a:buChar char="●"/>
            </a:pPr>
            <a:r>
              <a:rPr b="1" lang="en-US" sz="2300">
                <a:solidFill>
                  <a:srgbClr val="434343"/>
                </a:solidFill>
              </a:rPr>
              <a:t>Second:  </a:t>
            </a:r>
            <a:r>
              <a:rPr lang="en-US" sz="2300">
                <a:solidFill>
                  <a:srgbClr val="434343"/>
                </a:solidFill>
              </a:rPr>
              <a:t>StoryBuilds website - optimize to be “B2B/corporate-friendly” </a:t>
            </a:r>
            <a:endParaRPr sz="2300">
              <a:solidFill>
                <a:srgbClr val="434343"/>
              </a:solidFill>
            </a:endParaRPr>
          </a:p>
          <a:p>
            <a:pPr indent="0" lvl="0" marL="0" marR="0" rtl="0" algn="l">
              <a:lnSpc>
                <a:spcPct val="115000"/>
              </a:lnSpc>
              <a:spcBef>
                <a:spcPts val="0"/>
              </a:spcBef>
              <a:spcAft>
                <a:spcPts val="0"/>
              </a:spcAft>
              <a:buNone/>
            </a:pPr>
            <a:r>
              <a:t/>
            </a:r>
            <a:endParaRPr sz="2300">
              <a:solidFill>
                <a:srgbClr val="434343"/>
              </a:solidFill>
            </a:endParaRPr>
          </a:p>
          <a:p>
            <a:pPr indent="-450850" lvl="0" marL="609600" marR="0" rtl="0" algn="l">
              <a:lnSpc>
                <a:spcPct val="115000"/>
              </a:lnSpc>
              <a:spcBef>
                <a:spcPts val="0"/>
              </a:spcBef>
              <a:spcAft>
                <a:spcPts val="0"/>
              </a:spcAft>
              <a:buClr>
                <a:srgbClr val="434343"/>
              </a:buClr>
              <a:buSzPts val="2300"/>
              <a:buChar char="●"/>
            </a:pPr>
            <a:r>
              <a:rPr b="1" lang="en-US" sz="2300">
                <a:solidFill>
                  <a:srgbClr val="434343"/>
                </a:solidFill>
              </a:rPr>
              <a:t>Third:</a:t>
            </a:r>
            <a:r>
              <a:rPr lang="en-US" sz="2300">
                <a:solidFill>
                  <a:srgbClr val="434343"/>
                </a:solidFill>
              </a:rPr>
              <a:t> LinkedIn site and posting content/calendar (create and optimize)</a:t>
            </a:r>
            <a:endParaRPr sz="2300">
              <a:solidFill>
                <a:srgbClr val="434343"/>
              </a:solidFill>
            </a:endParaRPr>
          </a:p>
          <a:p>
            <a:pPr indent="0" lvl="0" marL="0" marR="0" rtl="0" algn="l">
              <a:lnSpc>
                <a:spcPct val="115000"/>
              </a:lnSpc>
              <a:spcBef>
                <a:spcPts val="0"/>
              </a:spcBef>
              <a:spcAft>
                <a:spcPts val="0"/>
              </a:spcAft>
              <a:buNone/>
            </a:pPr>
            <a:r>
              <a:t/>
            </a:r>
            <a:endParaRPr sz="2300">
              <a:solidFill>
                <a:srgbClr val="434343"/>
              </a:solidFill>
            </a:endParaRPr>
          </a:p>
          <a:p>
            <a:pPr indent="-450850" lvl="0" marL="609600" rtl="0" algn="l">
              <a:lnSpc>
                <a:spcPct val="115000"/>
              </a:lnSpc>
              <a:spcBef>
                <a:spcPts val="0"/>
              </a:spcBef>
              <a:spcAft>
                <a:spcPts val="0"/>
              </a:spcAft>
              <a:buClr>
                <a:srgbClr val="434343"/>
              </a:buClr>
              <a:buSzPts val="2300"/>
              <a:buChar char="●"/>
            </a:pPr>
            <a:r>
              <a:rPr b="1" lang="en-US" sz="2300">
                <a:solidFill>
                  <a:srgbClr val="434343"/>
                </a:solidFill>
              </a:rPr>
              <a:t>Fourth:</a:t>
            </a:r>
            <a:r>
              <a:rPr lang="en-US" sz="2300">
                <a:solidFill>
                  <a:srgbClr val="434343"/>
                </a:solidFill>
              </a:rPr>
              <a:t> Brochures and Media Kit - update, reflecting Elev. Speech, site revisions</a:t>
            </a:r>
            <a:endParaRPr sz="2300">
              <a:solidFill>
                <a:srgbClr val="434343"/>
              </a:solidFill>
            </a:endParaRPr>
          </a:p>
          <a:p>
            <a:pPr indent="0" lvl="0" marL="0" rtl="0" algn="l">
              <a:lnSpc>
                <a:spcPct val="115000"/>
              </a:lnSpc>
              <a:spcBef>
                <a:spcPts val="0"/>
              </a:spcBef>
              <a:spcAft>
                <a:spcPts val="0"/>
              </a:spcAft>
              <a:buNone/>
            </a:pPr>
            <a:r>
              <a:t/>
            </a:r>
            <a:endParaRPr sz="2300">
              <a:solidFill>
                <a:srgbClr val="434343"/>
              </a:solidFill>
            </a:endParaRPr>
          </a:p>
          <a:p>
            <a:pPr indent="-450850" lvl="0" marL="609600" rtl="0" algn="l">
              <a:lnSpc>
                <a:spcPct val="115000"/>
              </a:lnSpc>
              <a:spcBef>
                <a:spcPts val="0"/>
              </a:spcBef>
              <a:spcAft>
                <a:spcPts val="0"/>
              </a:spcAft>
              <a:buClr>
                <a:srgbClr val="434343"/>
              </a:buClr>
              <a:buSzPts val="2300"/>
              <a:buChar char="●"/>
            </a:pPr>
            <a:r>
              <a:rPr b="1" lang="en-US" sz="2300">
                <a:solidFill>
                  <a:srgbClr val="434343"/>
                </a:solidFill>
              </a:rPr>
              <a:t>Fifth:</a:t>
            </a:r>
            <a:r>
              <a:rPr lang="en-US" sz="2300">
                <a:solidFill>
                  <a:srgbClr val="434343"/>
                </a:solidFill>
              </a:rPr>
              <a:t>  CRM content and email schedule </a:t>
            </a:r>
            <a:endParaRPr sz="2300">
              <a:solidFill>
                <a:srgbClr val="434343"/>
              </a:solidFill>
            </a:endParaRPr>
          </a:p>
          <a:p>
            <a:pPr indent="0" lvl="0" marL="609600" rtl="0" algn="l">
              <a:lnSpc>
                <a:spcPct val="115000"/>
              </a:lnSpc>
              <a:spcBef>
                <a:spcPts val="0"/>
              </a:spcBef>
              <a:spcAft>
                <a:spcPts val="0"/>
              </a:spcAft>
              <a:buNone/>
            </a:pPr>
            <a:r>
              <a:t/>
            </a:r>
            <a:endParaRPr sz="2300">
              <a:solidFill>
                <a:srgbClr val="434343"/>
              </a:solidFill>
            </a:endParaRPr>
          </a:p>
          <a:p>
            <a:pPr indent="-450850" lvl="0" marL="609600" rtl="0" algn="l">
              <a:lnSpc>
                <a:spcPct val="115000"/>
              </a:lnSpc>
              <a:spcBef>
                <a:spcPts val="0"/>
              </a:spcBef>
              <a:spcAft>
                <a:spcPts val="0"/>
              </a:spcAft>
              <a:buClr>
                <a:srgbClr val="434343"/>
              </a:buClr>
              <a:buSzPts val="2300"/>
              <a:buChar char="●"/>
            </a:pPr>
            <a:r>
              <a:rPr b="1" lang="en-US" sz="2300">
                <a:solidFill>
                  <a:srgbClr val="434343"/>
                </a:solidFill>
              </a:rPr>
              <a:t>Sixth: </a:t>
            </a:r>
            <a:r>
              <a:rPr lang="en-US" sz="2300">
                <a:solidFill>
                  <a:srgbClr val="434343"/>
                </a:solidFill>
              </a:rPr>
              <a:t>Conferences, Expos (e.g. HR, lawyers’ </a:t>
            </a:r>
            <a:r>
              <a:rPr lang="en-US" sz="2300">
                <a:solidFill>
                  <a:srgbClr val="434343"/>
                </a:solidFill>
              </a:rPr>
              <a:t>events</a:t>
            </a:r>
            <a:r>
              <a:rPr lang="en-US" sz="2300">
                <a:solidFill>
                  <a:srgbClr val="434343"/>
                </a:solidFill>
              </a:rPr>
              <a:t>) research</a:t>
            </a:r>
            <a:endParaRPr b="1" i="0" sz="1900" u="none" cap="none" strike="noStrike">
              <a:solidFill>
                <a:srgbClr val="434343"/>
              </a:solidFill>
              <a:latin typeface="Arial"/>
              <a:ea typeface="Arial"/>
              <a:cs typeface="Arial"/>
              <a:sym typeface="Arial"/>
            </a:endParaRPr>
          </a:p>
        </p:txBody>
      </p:sp>
      <p:pic>
        <p:nvPicPr>
          <p:cNvPr id="1066" name="Google Shape;1066;p77"/>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 name="Shape 1070"/>
        <p:cNvGrpSpPr/>
        <p:nvPr/>
      </p:nvGrpSpPr>
      <p:grpSpPr>
        <a:xfrm>
          <a:off x="0" y="0"/>
          <a:ext cx="0" cy="0"/>
          <a:chOff x="0" y="0"/>
          <a:chExt cx="0" cy="0"/>
        </a:xfrm>
      </p:grpSpPr>
      <p:pic>
        <p:nvPicPr>
          <p:cNvPr id="1071" name="Google Shape;1071;p78"/>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1072" name="Google Shape;1072;p78"/>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1073" name="Google Shape;1073;p78"/>
          <p:cNvSpPr txBox="1"/>
          <p:nvPr/>
        </p:nvSpPr>
        <p:spPr>
          <a:xfrm>
            <a:off x="609600" y="49363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555555"/>
                </a:solidFill>
              </a:rPr>
              <a:t>Accountability for optimization: Regular </a:t>
            </a:r>
            <a:r>
              <a:rPr lang="en-US" sz="2900">
                <a:solidFill>
                  <a:srgbClr val="555555"/>
                </a:solidFill>
              </a:rPr>
              <a:t>KPI review with quarterly trends to identify what's working and where to adjust</a:t>
            </a:r>
            <a:endParaRPr sz="2900">
              <a:solidFill>
                <a:srgbClr val="555555"/>
              </a:solidFill>
            </a:endParaRPr>
          </a:p>
        </p:txBody>
      </p:sp>
      <p:pic>
        <p:nvPicPr>
          <p:cNvPr id="1074" name="Google Shape;1074;p78"/>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grpSp>
        <p:nvGrpSpPr>
          <p:cNvPr id="1075" name="Google Shape;1075;p78"/>
          <p:cNvGrpSpPr/>
          <p:nvPr/>
        </p:nvGrpSpPr>
        <p:grpSpPr>
          <a:xfrm>
            <a:off x="4438125" y="1989048"/>
            <a:ext cx="3315853" cy="3914159"/>
            <a:chOff x="1118217" y="283725"/>
            <a:chExt cx="2090833" cy="4076400"/>
          </a:xfrm>
        </p:grpSpPr>
        <p:sp>
          <p:nvSpPr>
            <p:cNvPr id="1076" name="Google Shape;1076;p78"/>
            <p:cNvSpPr/>
            <p:nvPr/>
          </p:nvSpPr>
          <p:spPr>
            <a:xfrm>
              <a:off x="1178650" y="283725"/>
              <a:ext cx="2030400" cy="4076400"/>
            </a:xfrm>
            <a:prstGeom prst="rect">
              <a:avLst/>
            </a:prstGeom>
            <a:solidFill>
              <a:srgbClr val="FFF2CC"/>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rgbClr val="555555"/>
                </a:solidFill>
              </a:endParaRPr>
            </a:p>
          </p:txBody>
        </p:sp>
        <p:sp>
          <p:nvSpPr>
            <p:cNvPr id="1077" name="Google Shape;1077;p78"/>
            <p:cNvSpPr/>
            <p:nvPr/>
          </p:nvSpPr>
          <p:spPr>
            <a:xfrm>
              <a:off x="1118217" y="341741"/>
              <a:ext cx="2048100" cy="1565400"/>
            </a:xfrm>
            <a:prstGeom prst="rect">
              <a:avLst/>
            </a:prstGeom>
            <a:solidFill>
              <a:srgbClr val="F1C23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rgbClr val="555555"/>
                </a:solidFill>
              </a:endParaRPr>
            </a:p>
          </p:txBody>
        </p:sp>
        <p:sp>
          <p:nvSpPr>
            <p:cNvPr id="1078" name="Google Shape;1078;p78"/>
            <p:cNvSpPr/>
            <p:nvPr/>
          </p:nvSpPr>
          <p:spPr>
            <a:xfrm>
              <a:off x="1233850" y="470600"/>
              <a:ext cx="1815000" cy="6750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5300">
                  <a:solidFill>
                    <a:srgbClr val="555555"/>
                  </a:solidFill>
                  <a:latin typeface="Roboto"/>
                  <a:ea typeface="Roboto"/>
                  <a:cs typeface="Roboto"/>
                  <a:sym typeface="Roboto"/>
                </a:rPr>
                <a:t>LinkedIn</a:t>
              </a:r>
              <a:endParaRPr sz="5300">
                <a:solidFill>
                  <a:srgbClr val="555555"/>
                </a:solidFill>
                <a:latin typeface="Roboto Thin"/>
                <a:ea typeface="Roboto Thin"/>
                <a:cs typeface="Roboto Thin"/>
                <a:sym typeface="Roboto Thin"/>
              </a:endParaRPr>
            </a:p>
          </p:txBody>
        </p:sp>
        <p:sp>
          <p:nvSpPr>
            <p:cNvPr id="1079" name="Google Shape;1079;p78"/>
            <p:cNvSpPr/>
            <p:nvPr/>
          </p:nvSpPr>
          <p:spPr>
            <a:xfrm rot="5400000">
              <a:off x="1999302" y="1962516"/>
              <a:ext cx="389100" cy="278100"/>
            </a:xfrm>
            <a:prstGeom prst="rightArrow">
              <a:avLst>
                <a:gd fmla="val 34239" name="adj1"/>
                <a:gd fmla="val 57035" name="adj2"/>
              </a:avLst>
            </a:prstGeom>
            <a:solidFill>
              <a:srgbClr val="F1C23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rgbClr val="555555"/>
                </a:solidFill>
              </a:endParaRPr>
            </a:p>
          </p:txBody>
        </p:sp>
        <p:sp>
          <p:nvSpPr>
            <p:cNvPr id="1080" name="Google Shape;1080;p78"/>
            <p:cNvSpPr/>
            <p:nvPr/>
          </p:nvSpPr>
          <p:spPr>
            <a:xfrm>
              <a:off x="1118311" y="2341991"/>
              <a:ext cx="2030400" cy="1915800"/>
            </a:xfrm>
            <a:prstGeom prst="rect">
              <a:avLst/>
            </a:prstGeom>
            <a:noFill/>
            <a:ln>
              <a:noFill/>
            </a:ln>
          </p:spPr>
          <p:txBody>
            <a:bodyPr anchorCtr="0" anchor="t" bIns="121900" lIns="121900" spcFirstLastPara="1" rIns="121900" wrap="square" tIns="121900">
              <a:noAutofit/>
            </a:bodyPr>
            <a:lstStyle/>
            <a:p>
              <a:pPr indent="-419100" lvl="0" marL="609600" rtl="0" algn="l">
                <a:lnSpc>
                  <a:spcPct val="115000"/>
                </a:lnSpc>
                <a:spcBef>
                  <a:spcPts val="0"/>
                </a:spcBef>
                <a:spcAft>
                  <a:spcPts val="0"/>
                </a:spcAft>
                <a:buClr>
                  <a:srgbClr val="555555"/>
                </a:buClr>
                <a:buSzPts val="1800"/>
                <a:buChar char="●"/>
              </a:pPr>
              <a:r>
                <a:rPr lang="en-US" sz="1800">
                  <a:solidFill>
                    <a:srgbClr val="555555"/>
                  </a:solidFill>
                </a:rPr>
                <a:t>Follower Growth</a:t>
              </a:r>
              <a:endParaRPr sz="1800">
                <a:solidFill>
                  <a:srgbClr val="555555"/>
                </a:solidFill>
              </a:endParaRPr>
            </a:p>
            <a:p>
              <a:pPr indent="-419100" lvl="0" marL="609600" rtl="0" algn="l">
                <a:lnSpc>
                  <a:spcPct val="115000"/>
                </a:lnSpc>
                <a:spcBef>
                  <a:spcPts val="0"/>
                </a:spcBef>
                <a:spcAft>
                  <a:spcPts val="0"/>
                </a:spcAft>
                <a:buClr>
                  <a:srgbClr val="555555"/>
                </a:buClr>
                <a:buSzPts val="1800"/>
                <a:buChar char="●"/>
              </a:pPr>
              <a:r>
                <a:rPr lang="en-US" sz="1800">
                  <a:solidFill>
                    <a:srgbClr val="555555"/>
                  </a:solidFill>
                </a:rPr>
                <a:t>Post Engagement - likes/comments/ shares per impression</a:t>
              </a:r>
              <a:endParaRPr sz="1800">
                <a:solidFill>
                  <a:srgbClr val="555555"/>
                </a:solidFill>
              </a:endParaRPr>
            </a:p>
          </p:txBody>
        </p:sp>
      </p:grpSp>
      <p:grpSp>
        <p:nvGrpSpPr>
          <p:cNvPr id="1081" name="Google Shape;1081;p78"/>
          <p:cNvGrpSpPr/>
          <p:nvPr/>
        </p:nvGrpSpPr>
        <p:grpSpPr>
          <a:xfrm>
            <a:off x="7837100" y="1989048"/>
            <a:ext cx="3315842" cy="3914159"/>
            <a:chOff x="1118224" y="283725"/>
            <a:chExt cx="2090826" cy="4076400"/>
          </a:xfrm>
        </p:grpSpPr>
        <p:sp>
          <p:nvSpPr>
            <p:cNvPr id="1082" name="Google Shape;1082;p78"/>
            <p:cNvSpPr/>
            <p:nvPr/>
          </p:nvSpPr>
          <p:spPr>
            <a:xfrm>
              <a:off x="1178650" y="283725"/>
              <a:ext cx="2030400" cy="4076400"/>
            </a:xfrm>
            <a:prstGeom prst="rect">
              <a:avLst/>
            </a:prstGeom>
            <a:solidFill>
              <a:srgbClr val="FFF2CC"/>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rgbClr val="555555"/>
                </a:solidFill>
              </a:endParaRPr>
            </a:p>
          </p:txBody>
        </p:sp>
        <p:sp>
          <p:nvSpPr>
            <p:cNvPr id="1083" name="Google Shape;1083;p78"/>
            <p:cNvSpPr/>
            <p:nvPr/>
          </p:nvSpPr>
          <p:spPr>
            <a:xfrm>
              <a:off x="1118224" y="341741"/>
              <a:ext cx="2048100" cy="1565400"/>
            </a:xfrm>
            <a:prstGeom prst="rect">
              <a:avLst/>
            </a:prstGeom>
            <a:solidFill>
              <a:srgbClr val="F1C23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rgbClr val="555555"/>
                </a:solidFill>
              </a:endParaRPr>
            </a:p>
          </p:txBody>
        </p:sp>
        <p:sp>
          <p:nvSpPr>
            <p:cNvPr id="1084" name="Google Shape;1084;p78"/>
            <p:cNvSpPr/>
            <p:nvPr/>
          </p:nvSpPr>
          <p:spPr>
            <a:xfrm>
              <a:off x="1233923" y="1225061"/>
              <a:ext cx="1815000" cy="6081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600">
                  <a:solidFill>
                    <a:srgbClr val="555555"/>
                  </a:solidFill>
                  <a:latin typeface="Roboto Medium"/>
                  <a:ea typeface="Roboto Medium"/>
                  <a:cs typeface="Roboto Medium"/>
                  <a:sym typeface="Roboto Medium"/>
                </a:rPr>
                <a:t>Use Mailchimp to track</a:t>
              </a:r>
              <a:endParaRPr sz="1600">
                <a:solidFill>
                  <a:srgbClr val="555555"/>
                </a:solidFill>
                <a:latin typeface="Roboto Medium"/>
                <a:ea typeface="Roboto Medium"/>
                <a:cs typeface="Roboto Medium"/>
                <a:sym typeface="Roboto Medium"/>
              </a:endParaRPr>
            </a:p>
          </p:txBody>
        </p:sp>
        <p:sp>
          <p:nvSpPr>
            <p:cNvPr id="1085" name="Google Shape;1085;p78"/>
            <p:cNvSpPr/>
            <p:nvPr/>
          </p:nvSpPr>
          <p:spPr>
            <a:xfrm>
              <a:off x="1233850" y="470600"/>
              <a:ext cx="1815000" cy="6750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5300">
                  <a:solidFill>
                    <a:srgbClr val="555555"/>
                  </a:solidFill>
                  <a:latin typeface="Roboto"/>
                  <a:ea typeface="Roboto"/>
                  <a:cs typeface="Roboto"/>
                  <a:sym typeface="Roboto"/>
                </a:rPr>
                <a:t>CRM</a:t>
              </a:r>
              <a:endParaRPr sz="5300">
                <a:solidFill>
                  <a:srgbClr val="555555"/>
                </a:solidFill>
                <a:latin typeface="Roboto Thin"/>
                <a:ea typeface="Roboto Thin"/>
                <a:cs typeface="Roboto Thin"/>
                <a:sym typeface="Roboto Thin"/>
              </a:endParaRPr>
            </a:p>
          </p:txBody>
        </p:sp>
        <p:sp>
          <p:nvSpPr>
            <p:cNvPr id="1086" name="Google Shape;1086;p78"/>
            <p:cNvSpPr/>
            <p:nvPr/>
          </p:nvSpPr>
          <p:spPr>
            <a:xfrm rot="5400000">
              <a:off x="1938958" y="1968139"/>
              <a:ext cx="389100" cy="278100"/>
            </a:xfrm>
            <a:prstGeom prst="rightArrow">
              <a:avLst>
                <a:gd fmla="val 34239" name="adj1"/>
                <a:gd fmla="val 57035" name="adj2"/>
              </a:avLst>
            </a:prstGeom>
            <a:solidFill>
              <a:srgbClr val="F1C23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rgbClr val="555555"/>
                </a:solidFill>
              </a:endParaRPr>
            </a:p>
          </p:txBody>
        </p:sp>
        <p:sp>
          <p:nvSpPr>
            <p:cNvPr id="1087" name="Google Shape;1087;p78"/>
            <p:cNvSpPr/>
            <p:nvPr/>
          </p:nvSpPr>
          <p:spPr>
            <a:xfrm>
              <a:off x="1118302" y="2469335"/>
              <a:ext cx="2030400" cy="1788600"/>
            </a:xfrm>
            <a:prstGeom prst="rect">
              <a:avLst/>
            </a:prstGeom>
            <a:noFill/>
            <a:ln>
              <a:noFill/>
            </a:ln>
          </p:spPr>
          <p:txBody>
            <a:bodyPr anchorCtr="0" anchor="t" bIns="121900" lIns="121900" spcFirstLastPara="1" rIns="121900" wrap="square" tIns="121900">
              <a:noAutofit/>
            </a:bodyPr>
            <a:lstStyle/>
            <a:p>
              <a:pPr indent="-419100" lvl="0" marL="609600" rtl="0" algn="l">
                <a:lnSpc>
                  <a:spcPct val="115000"/>
                </a:lnSpc>
                <a:spcBef>
                  <a:spcPts val="0"/>
                </a:spcBef>
                <a:spcAft>
                  <a:spcPts val="0"/>
                </a:spcAft>
                <a:buClr>
                  <a:srgbClr val="555555"/>
                </a:buClr>
                <a:buSzPts val="1800"/>
                <a:buChar char="●"/>
              </a:pPr>
              <a:r>
                <a:rPr lang="en-US" sz="1800">
                  <a:solidFill>
                    <a:srgbClr val="555555"/>
                  </a:solidFill>
                </a:rPr>
                <a:t>Open Rate</a:t>
              </a:r>
              <a:endParaRPr sz="1800">
                <a:solidFill>
                  <a:srgbClr val="555555"/>
                </a:solidFill>
              </a:endParaRPr>
            </a:p>
            <a:p>
              <a:pPr indent="-419100" lvl="0" marL="609600" rtl="0" algn="l">
                <a:lnSpc>
                  <a:spcPct val="115000"/>
                </a:lnSpc>
                <a:spcBef>
                  <a:spcPts val="0"/>
                </a:spcBef>
                <a:spcAft>
                  <a:spcPts val="0"/>
                </a:spcAft>
                <a:buClr>
                  <a:srgbClr val="555555"/>
                </a:buClr>
                <a:buSzPts val="1800"/>
                <a:buChar char="●"/>
              </a:pPr>
              <a:r>
                <a:rPr lang="en-US" sz="1800">
                  <a:solidFill>
                    <a:srgbClr val="555555"/>
                  </a:solidFill>
                </a:rPr>
                <a:t>Click-through Rate</a:t>
              </a:r>
              <a:endParaRPr sz="1800">
                <a:solidFill>
                  <a:srgbClr val="555555"/>
                </a:solidFill>
              </a:endParaRPr>
            </a:p>
            <a:p>
              <a:pPr indent="-419100" lvl="0" marL="609600" rtl="0" algn="l">
                <a:lnSpc>
                  <a:spcPct val="115000"/>
                </a:lnSpc>
                <a:spcBef>
                  <a:spcPts val="0"/>
                </a:spcBef>
                <a:spcAft>
                  <a:spcPts val="0"/>
                </a:spcAft>
                <a:buClr>
                  <a:srgbClr val="555555"/>
                </a:buClr>
                <a:buSzPts val="1800"/>
                <a:buChar char="●"/>
              </a:pPr>
              <a:r>
                <a:rPr lang="en-US" sz="1800">
                  <a:solidFill>
                    <a:srgbClr val="555555"/>
                  </a:solidFill>
                </a:rPr>
                <a:t>Unsubscribes</a:t>
              </a:r>
              <a:endParaRPr sz="1800">
                <a:solidFill>
                  <a:srgbClr val="555555"/>
                </a:solidFill>
              </a:endParaRPr>
            </a:p>
          </p:txBody>
        </p:sp>
      </p:grpSp>
      <p:sp>
        <p:nvSpPr>
          <p:cNvPr id="1088" name="Google Shape;1088;p78"/>
          <p:cNvSpPr/>
          <p:nvPr/>
        </p:nvSpPr>
        <p:spPr>
          <a:xfrm>
            <a:off x="1257850" y="2963925"/>
            <a:ext cx="2916300" cy="583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600">
                <a:solidFill>
                  <a:srgbClr val="555555"/>
                </a:solidFill>
                <a:latin typeface="Roboto Medium"/>
                <a:ea typeface="Roboto Medium"/>
                <a:cs typeface="Roboto Medium"/>
                <a:sym typeface="Roboto Medium"/>
              </a:rPr>
              <a:t>Use</a:t>
            </a:r>
            <a:r>
              <a:rPr lang="en-US" sz="1600">
                <a:solidFill>
                  <a:srgbClr val="555555"/>
                </a:solidFill>
                <a:latin typeface="Roboto Medium"/>
                <a:ea typeface="Roboto Medium"/>
                <a:cs typeface="Roboto Medium"/>
                <a:sym typeface="Roboto Medium"/>
              </a:rPr>
              <a:t> Google Analytics to track</a:t>
            </a:r>
            <a:endParaRPr sz="1600">
              <a:solidFill>
                <a:srgbClr val="555555"/>
              </a:solidFill>
              <a:latin typeface="Roboto Medium"/>
              <a:ea typeface="Roboto Medium"/>
              <a:cs typeface="Roboto Medium"/>
              <a:sym typeface="Roboto Medium"/>
            </a:endParaRPr>
          </a:p>
        </p:txBody>
      </p:sp>
      <p:grpSp>
        <p:nvGrpSpPr>
          <p:cNvPr id="1089" name="Google Shape;1089;p78"/>
          <p:cNvGrpSpPr/>
          <p:nvPr/>
        </p:nvGrpSpPr>
        <p:grpSpPr>
          <a:xfrm>
            <a:off x="1039175" y="1989048"/>
            <a:ext cx="3315839" cy="3914159"/>
            <a:chOff x="1118225" y="283725"/>
            <a:chExt cx="2090825" cy="4076400"/>
          </a:xfrm>
        </p:grpSpPr>
        <p:sp>
          <p:nvSpPr>
            <p:cNvPr id="1090" name="Google Shape;1090;p78"/>
            <p:cNvSpPr/>
            <p:nvPr/>
          </p:nvSpPr>
          <p:spPr>
            <a:xfrm>
              <a:off x="1178650" y="283725"/>
              <a:ext cx="2030400" cy="4076400"/>
            </a:xfrm>
            <a:prstGeom prst="rect">
              <a:avLst/>
            </a:prstGeom>
            <a:solidFill>
              <a:srgbClr val="FFF2CC"/>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rgbClr val="555555"/>
                </a:solidFill>
              </a:endParaRPr>
            </a:p>
          </p:txBody>
        </p:sp>
        <p:sp>
          <p:nvSpPr>
            <p:cNvPr id="1091" name="Google Shape;1091;p78"/>
            <p:cNvSpPr/>
            <p:nvPr/>
          </p:nvSpPr>
          <p:spPr>
            <a:xfrm>
              <a:off x="1118225" y="341741"/>
              <a:ext cx="2048100" cy="1565400"/>
            </a:xfrm>
            <a:prstGeom prst="rect">
              <a:avLst/>
            </a:prstGeom>
            <a:solidFill>
              <a:srgbClr val="F1C23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rgbClr val="555555"/>
                </a:solidFill>
              </a:endParaRPr>
            </a:p>
          </p:txBody>
        </p:sp>
        <p:sp>
          <p:nvSpPr>
            <p:cNvPr id="1092" name="Google Shape;1092;p78"/>
            <p:cNvSpPr/>
            <p:nvPr/>
          </p:nvSpPr>
          <p:spPr>
            <a:xfrm rot="5400000">
              <a:off x="1938958" y="1962516"/>
              <a:ext cx="389100" cy="278100"/>
            </a:xfrm>
            <a:prstGeom prst="rightArrow">
              <a:avLst>
                <a:gd fmla="val 34239" name="adj1"/>
                <a:gd fmla="val 57035" name="adj2"/>
              </a:avLst>
            </a:prstGeom>
            <a:solidFill>
              <a:srgbClr val="F1C23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rgbClr val="555555"/>
                </a:solidFill>
              </a:endParaRPr>
            </a:p>
          </p:txBody>
        </p:sp>
        <p:sp>
          <p:nvSpPr>
            <p:cNvPr id="1093" name="Google Shape;1093;p78"/>
            <p:cNvSpPr/>
            <p:nvPr/>
          </p:nvSpPr>
          <p:spPr>
            <a:xfrm>
              <a:off x="1118304" y="2297156"/>
              <a:ext cx="2030400" cy="1960800"/>
            </a:xfrm>
            <a:prstGeom prst="rect">
              <a:avLst/>
            </a:prstGeom>
            <a:noFill/>
            <a:ln>
              <a:noFill/>
            </a:ln>
          </p:spPr>
          <p:txBody>
            <a:bodyPr anchorCtr="0" anchor="t" bIns="121900" lIns="121900" spcFirstLastPara="1" rIns="121900" wrap="square" tIns="121900">
              <a:noAutofit/>
            </a:bodyPr>
            <a:lstStyle/>
            <a:p>
              <a:pPr indent="-412750" lvl="0" marL="609600" rtl="0" algn="l">
                <a:lnSpc>
                  <a:spcPct val="115000"/>
                </a:lnSpc>
                <a:spcBef>
                  <a:spcPts val="0"/>
                </a:spcBef>
                <a:spcAft>
                  <a:spcPts val="0"/>
                </a:spcAft>
                <a:buClr>
                  <a:srgbClr val="555555"/>
                </a:buClr>
                <a:buSzPts val="1700"/>
                <a:buChar char="●"/>
              </a:pPr>
              <a:r>
                <a:rPr lang="en-US" sz="1700">
                  <a:solidFill>
                    <a:srgbClr val="555555"/>
                  </a:solidFill>
                </a:rPr>
                <a:t>Page Views</a:t>
              </a:r>
              <a:endParaRPr sz="1700">
                <a:solidFill>
                  <a:srgbClr val="555555"/>
                </a:solidFill>
              </a:endParaRPr>
            </a:p>
            <a:p>
              <a:pPr indent="-412750" lvl="0" marL="609600" rtl="0" algn="l">
                <a:lnSpc>
                  <a:spcPct val="115000"/>
                </a:lnSpc>
                <a:spcBef>
                  <a:spcPts val="0"/>
                </a:spcBef>
                <a:spcAft>
                  <a:spcPts val="0"/>
                </a:spcAft>
                <a:buClr>
                  <a:srgbClr val="555555"/>
                </a:buClr>
                <a:buSzPts val="1700"/>
                <a:buChar char="●"/>
              </a:pPr>
              <a:r>
                <a:rPr lang="en-US" sz="1700">
                  <a:solidFill>
                    <a:srgbClr val="555555"/>
                  </a:solidFill>
                </a:rPr>
                <a:t>Traffic Source Breakdown</a:t>
              </a:r>
              <a:endParaRPr sz="1700">
                <a:solidFill>
                  <a:srgbClr val="555555"/>
                </a:solidFill>
              </a:endParaRPr>
            </a:p>
            <a:p>
              <a:pPr indent="-412750" lvl="0" marL="609600" rtl="0" algn="l">
                <a:lnSpc>
                  <a:spcPct val="115000"/>
                </a:lnSpc>
                <a:spcBef>
                  <a:spcPts val="0"/>
                </a:spcBef>
                <a:spcAft>
                  <a:spcPts val="0"/>
                </a:spcAft>
                <a:buClr>
                  <a:srgbClr val="555555"/>
                </a:buClr>
                <a:buSzPts val="1700"/>
                <a:buChar char="●"/>
              </a:pPr>
              <a:r>
                <a:rPr lang="en-US" sz="1700">
                  <a:solidFill>
                    <a:srgbClr val="555555"/>
                  </a:solidFill>
                </a:rPr>
                <a:t>Form Submissions - are people taking action?</a:t>
              </a:r>
              <a:endParaRPr sz="1700">
                <a:solidFill>
                  <a:srgbClr val="555555"/>
                </a:solidFill>
              </a:endParaRPr>
            </a:p>
          </p:txBody>
        </p:sp>
        <p:sp>
          <p:nvSpPr>
            <p:cNvPr id="1094" name="Google Shape;1094;p78"/>
            <p:cNvSpPr/>
            <p:nvPr/>
          </p:nvSpPr>
          <p:spPr>
            <a:xfrm>
              <a:off x="1233850" y="470600"/>
              <a:ext cx="1815000" cy="6750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5300">
                  <a:solidFill>
                    <a:srgbClr val="555555"/>
                  </a:solidFill>
                  <a:latin typeface="Roboto"/>
                  <a:ea typeface="Roboto"/>
                  <a:cs typeface="Roboto"/>
                  <a:sym typeface="Roboto"/>
                </a:rPr>
                <a:t>Website</a:t>
              </a:r>
              <a:endParaRPr sz="5300">
                <a:solidFill>
                  <a:srgbClr val="555555"/>
                </a:solidFill>
                <a:latin typeface="Roboto Thin"/>
                <a:ea typeface="Roboto Thin"/>
                <a:cs typeface="Roboto Thin"/>
                <a:sym typeface="Roboto Thin"/>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6"/>
          <p:cNvSpPr txBox="1"/>
          <p:nvPr>
            <p:ph idx="12" type="sldNum"/>
          </p:nvPr>
        </p:nvSpPr>
        <p:spPr>
          <a:xfrm>
            <a:off x="12462933" y="8657045"/>
            <a:ext cx="3793200" cy="486900"/>
          </a:xfrm>
          <a:prstGeom prst="rect">
            <a:avLst/>
          </a:prstGeom>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pic>
        <p:nvPicPr>
          <p:cNvPr id="132" name="Google Shape;132;p16"/>
          <p:cNvPicPr preferRelativeResize="0"/>
          <p:nvPr/>
        </p:nvPicPr>
        <p:blipFill rotWithShape="1">
          <a:blip r:embed="rId3">
            <a:alphaModFix/>
          </a:blip>
          <a:srcRect b="23483" l="0" r="0" t="0"/>
          <a:stretch/>
        </p:blipFill>
        <p:spPr>
          <a:xfrm>
            <a:off x="3836833" y="719600"/>
            <a:ext cx="7679766" cy="3104833"/>
          </a:xfrm>
          <a:prstGeom prst="rect">
            <a:avLst/>
          </a:prstGeom>
          <a:noFill/>
          <a:ln>
            <a:noFill/>
          </a:ln>
        </p:spPr>
      </p:pic>
      <p:sp>
        <p:nvSpPr>
          <p:cNvPr id="133" name="Google Shape;133;p16"/>
          <p:cNvSpPr txBox="1"/>
          <p:nvPr/>
        </p:nvSpPr>
        <p:spPr>
          <a:xfrm>
            <a:off x="4040900" y="5257800"/>
            <a:ext cx="7209300" cy="9144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1900"/>
              <a:buFont typeface="Arial"/>
              <a:buNone/>
            </a:pPr>
            <a:r>
              <a:rPr lang="en-US" sz="4000">
                <a:solidFill>
                  <a:srgbClr val="434343"/>
                </a:solidFill>
              </a:rPr>
              <a:t>Project scope and background</a:t>
            </a:r>
            <a:endParaRPr sz="4000">
              <a:solidFill>
                <a:srgbClr val="434343"/>
              </a:solidFill>
            </a:endParaRPr>
          </a:p>
        </p:txBody>
      </p:sp>
      <p:sp>
        <p:nvSpPr>
          <p:cNvPr id="134" name="Google Shape;134;p16"/>
          <p:cNvSpPr/>
          <p:nvPr/>
        </p:nvSpPr>
        <p:spPr>
          <a:xfrm>
            <a:off x="3016267" y="4185233"/>
            <a:ext cx="5816100" cy="7167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latin typeface="Calibri"/>
              <a:ea typeface="Calibri"/>
              <a:cs typeface="Calibri"/>
              <a:sym typeface="Calibri"/>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8" name="Shape 1098"/>
        <p:cNvGrpSpPr/>
        <p:nvPr/>
      </p:nvGrpSpPr>
      <p:grpSpPr>
        <a:xfrm>
          <a:off x="0" y="0"/>
          <a:ext cx="0" cy="0"/>
          <a:chOff x="0" y="0"/>
          <a:chExt cx="0" cy="0"/>
        </a:xfrm>
      </p:grpSpPr>
      <p:sp>
        <p:nvSpPr>
          <p:cNvPr id="1099" name="Google Shape;1099;p79"/>
          <p:cNvSpPr/>
          <p:nvPr/>
        </p:nvSpPr>
        <p:spPr>
          <a:xfrm>
            <a:off x="571500" y="6175375"/>
            <a:ext cx="11144400" cy="432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100" name="Google Shape;1100;p79"/>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sz="1600">
                <a:solidFill>
                  <a:srgbClr val="898989"/>
                </a:solidFill>
                <a:latin typeface="Calibri"/>
                <a:ea typeface="Calibri"/>
                <a:cs typeface="Calibri"/>
                <a:sym typeface="Calibri"/>
              </a:rPr>
              <a:t>‹#›</a:t>
            </a:fld>
            <a:endParaRPr sz="1600">
              <a:solidFill>
                <a:srgbClr val="898989"/>
              </a:solidFill>
              <a:latin typeface="Calibri"/>
              <a:ea typeface="Calibri"/>
              <a:cs typeface="Calibri"/>
              <a:sym typeface="Calibri"/>
            </a:endParaRPr>
          </a:p>
        </p:txBody>
      </p:sp>
      <p:sp>
        <p:nvSpPr>
          <p:cNvPr id="1101" name="Google Shape;1101;p79"/>
          <p:cNvSpPr txBox="1"/>
          <p:nvPr/>
        </p:nvSpPr>
        <p:spPr>
          <a:xfrm>
            <a:off x="575050" y="0"/>
            <a:ext cx="10972800" cy="4329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2900">
                <a:solidFill>
                  <a:srgbClr val="434343"/>
                </a:solidFill>
              </a:rPr>
              <a:t>Implementation Timeline</a:t>
            </a:r>
            <a:endParaRPr b="0" i="0" sz="2900" u="none" cap="none" strike="noStrike">
              <a:solidFill>
                <a:srgbClr val="434343"/>
              </a:solidFill>
              <a:latin typeface="Arial"/>
              <a:ea typeface="Arial"/>
              <a:cs typeface="Arial"/>
              <a:sym typeface="Arial"/>
            </a:endParaRPr>
          </a:p>
        </p:txBody>
      </p:sp>
      <p:pic>
        <p:nvPicPr>
          <p:cNvPr id="1102" name="Google Shape;1102;p79"/>
          <p:cNvPicPr preferRelativeResize="0"/>
          <p:nvPr/>
        </p:nvPicPr>
        <p:blipFill rotWithShape="1">
          <a:blip r:embed="rId3">
            <a:alphaModFix/>
          </a:blip>
          <a:srcRect b="0" l="0" r="0" t="0"/>
          <a:stretch/>
        </p:blipFill>
        <p:spPr>
          <a:xfrm>
            <a:off x="609600" y="457200"/>
            <a:ext cx="10903700" cy="55567"/>
          </a:xfrm>
          <a:prstGeom prst="rect">
            <a:avLst/>
          </a:prstGeom>
          <a:noFill/>
          <a:ln>
            <a:noFill/>
          </a:ln>
        </p:spPr>
      </p:pic>
      <p:grpSp>
        <p:nvGrpSpPr>
          <p:cNvPr id="1103" name="Google Shape;1103;p79"/>
          <p:cNvGrpSpPr/>
          <p:nvPr/>
        </p:nvGrpSpPr>
        <p:grpSpPr>
          <a:xfrm>
            <a:off x="9720447" y="798473"/>
            <a:ext cx="1816533" cy="5694425"/>
            <a:chOff x="7298364" y="1431525"/>
            <a:chExt cx="1362434" cy="2927725"/>
          </a:xfrm>
        </p:grpSpPr>
        <p:sp>
          <p:nvSpPr>
            <p:cNvPr id="1104" name="Google Shape;1104;p79"/>
            <p:cNvSpPr/>
            <p:nvPr/>
          </p:nvSpPr>
          <p:spPr>
            <a:xfrm>
              <a:off x="7298392" y="1431550"/>
              <a:ext cx="1362300" cy="2927700"/>
            </a:xfrm>
            <a:prstGeom prst="rect">
              <a:avLst/>
            </a:prstGeom>
            <a:noFill/>
            <a:ln cap="flat" cmpd="sng" w="9525">
              <a:solidFill>
                <a:srgbClr val="307AF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 name="Google Shape;1105;p79"/>
            <p:cNvSpPr/>
            <p:nvPr/>
          </p:nvSpPr>
          <p:spPr>
            <a:xfrm flipH="1" rot="10800000">
              <a:off x="7298392" y="1431525"/>
              <a:ext cx="1362300" cy="126900"/>
            </a:xfrm>
            <a:prstGeom prst="rect">
              <a:avLst/>
            </a:prstGeom>
            <a:solidFill>
              <a:srgbClr val="307AF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 name="Google Shape;1106;p79"/>
            <p:cNvSpPr txBox="1"/>
            <p:nvPr/>
          </p:nvSpPr>
          <p:spPr>
            <a:xfrm>
              <a:off x="7298364" y="1558437"/>
              <a:ext cx="10827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307AF3"/>
                  </a:solidFill>
                  <a:latin typeface="Roboto"/>
                  <a:ea typeface="Roboto"/>
                  <a:cs typeface="Roboto"/>
                  <a:sym typeface="Roboto"/>
                </a:rPr>
                <a:t>Feb</a:t>
              </a:r>
              <a:endParaRPr b="1" sz="5600">
                <a:solidFill>
                  <a:srgbClr val="307AF3"/>
                </a:solidFill>
                <a:latin typeface="Roboto"/>
                <a:ea typeface="Roboto"/>
                <a:cs typeface="Roboto"/>
                <a:sym typeface="Roboto"/>
              </a:endParaRPr>
            </a:p>
          </p:txBody>
        </p:sp>
        <p:sp>
          <p:nvSpPr>
            <p:cNvPr id="1107" name="Google Shape;1107;p79"/>
            <p:cNvSpPr txBox="1"/>
            <p:nvPr/>
          </p:nvSpPr>
          <p:spPr>
            <a:xfrm>
              <a:off x="7298400"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W1</a:t>
              </a:r>
              <a:endParaRPr sz="900">
                <a:solidFill>
                  <a:srgbClr val="307AF3"/>
                </a:solidFill>
                <a:latin typeface="Roboto"/>
                <a:ea typeface="Roboto"/>
                <a:cs typeface="Roboto"/>
                <a:sym typeface="Roboto"/>
              </a:endParaRPr>
            </a:p>
          </p:txBody>
        </p:sp>
        <p:cxnSp>
          <p:nvCxnSpPr>
            <p:cNvPr id="1108" name="Google Shape;1108;p79"/>
            <p:cNvCxnSpPr/>
            <p:nvPr/>
          </p:nvCxnSpPr>
          <p:spPr>
            <a:xfrm rot="10800000">
              <a:off x="7640650" y="2507000"/>
              <a:ext cx="0" cy="1848300"/>
            </a:xfrm>
            <a:prstGeom prst="straightConnector1">
              <a:avLst/>
            </a:prstGeom>
            <a:noFill/>
            <a:ln cap="flat" cmpd="sng" w="9525">
              <a:solidFill>
                <a:srgbClr val="307AF3"/>
              </a:solidFill>
              <a:prstDash val="dot"/>
              <a:round/>
              <a:headEnd len="sm" w="sm" type="none"/>
              <a:tailEnd len="sm" w="sm" type="none"/>
            </a:ln>
          </p:spPr>
        </p:cxnSp>
        <p:cxnSp>
          <p:nvCxnSpPr>
            <p:cNvPr id="1109" name="Google Shape;1109;p79"/>
            <p:cNvCxnSpPr/>
            <p:nvPr/>
          </p:nvCxnSpPr>
          <p:spPr>
            <a:xfrm rot="10800000">
              <a:off x="7981050" y="2507000"/>
              <a:ext cx="0" cy="1848300"/>
            </a:xfrm>
            <a:prstGeom prst="straightConnector1">
              <a:avLst/>
            </a:prstGeom>
            <a:noFill/>
            <a:ln cap="flat" cmpd="sng" w="9525">
              <a:solidFill>
                <a:srgbClr val="307AF3"/>
              </a:solidFill>
              <a:prstDash val="dot"/>
              <a:round/>
              <a:headEnd len="sm" w="sm" type="none"/>
              <a:tailEnd len="sm" w="sm" type="none"/>
            </a:ln>
          </p:spPr>
        </p:cxnSp>
        <p:cxnSp>
          <p:nvCxnSpPr>
            <p:cNvPr id="1110" name="Google Shape;1110;p79"/>
            <p:cNvCxnSpPr/>
            <p:nvPr/>
          </p:nvCxnSpPr>
          <p:spPr>
            <a:xfrm rot="10800000">
              <a:off x="8321450" y="2507000"/>
              <a:ext cx="0" cy="1848300"/>
            </a:xfrm>
            <a:prstGeom prst="straightConnector1">
              <a:avLst/>
            </a:prstGeom>
            <a:noFill/>
            <a:ln cap="flat" cmpd="sng" w="9525">
              <a:solidFill>
                <a:srgbClr val="307AF3"/>
              </a:solidFill>
              <a:prstDash val="dot"/>
              <a:round/>
              <a:headEnd len="sm" w="sm" type="none"/>
              <a:tailEnd len="sm" w="sm" type="none"/>
            </a:ln>
          </p:spPr>
        </p:cxnSp>
        <p:sp>
          <p:nvSpPr>
            <p:cNvPr id="1111" name="Google Shape;1111;p79"/>
            <p:cNvSpPr txBox="1"/>
            <p:nvPr/>
          </p:nvSpPr>
          <p:spPr>
            <a:xfrm>
              <a:off x="764293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W2</a:t>
              </a:r>
              <a:endParaRPr sz="900">
                <a:solidFill>
                  <a:srgbClr val="307AF3"/>
                </a:solidFill>
                <a:latin typeface="Roboto"/>
                <a:ea typeface="Roboto"/>
                <a:cs typeface="Roboto"/>
                <a:sym typeface="Roboto"/>
              </a:endParaRPr>
            </a:p>
          </p:txBody>
        </p:sp>
        <p:sp>
          <p:nvSpPr>
            <p:cNvPr id="1112" name="Google Shape;1112;p79"/>
            <p:cNvSpPr txBox="1"/>
            <p:nvPr/>
          </p:nvSpPr>
          <p:spPr>
            <a:xfrm>
              <a:off x="7987465"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W3</a:t>
              </a:r>
              <a:endParaRPr sz="900">
                <a:solidFill>
                  <a:srgbClr val="307AF3"/>
                </a:solidFill>
                <a:latin typeface="Roboto"/>
                <a:ea typeface="Roboto"/>
                <a:cs typeface="Roboto"/>
                <a:sym typeface="Roboto"/>
              </a:endParaRPr>
            </a:p>
          </p:txBody>
        </p:sp>
        <p:sp>
          <p:nvSpPr>
            <p:cNvPr id="1113" name="Google Shape;1113;p79"/>
            <p:cNvSpPr txBox="1"/>
            <p:nvPr/>
          </p:nvSpPr>
          <p:spPr>
            <a:xfrm>
              <a:off x="833199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W4</a:t>
              </a:r>
              <a:endParaRPr sz="900">
                <a:solidFill>
                  <a:srgbClr val="307AF3"/>
                </a:solidFill>
                <a:latin typeface="Roboto"/>
                <a:ea typeface="Roboto"/>
                <a:cs typeface="Roboto"/>
                <a:sym typeface="Roboto"/>
              </a:endParaRPr>
            </a:p>
          </p:txBody>
        </p:sp>
      </p:grpSp>
      <p:grpSp>
        <p:nvGrpSpPr>
          <p:cNvPr id="1114" name="Google Shape;1114;p79"/>
          <p:cNvGrpSpPr/>
          <p:nvPr/>
        </p:nvGrpSpPr>
        <p:grpSpPr>
          <a:xfrm>
            <a:off x="7896274" y="798473"/>
            <a:ext cx="1822673" cy="5694425"/>
            <a:chOff x="5930200" y="1431525"/>
            <a:chExt cx="1367039" cy="2927725"/>
          </a:xfrm>
        </p:grpSpPr>
        <p:sp>
          <p:nvSpPr>
            <p:cNvPr id="1115" name="Google Shape;1115;p79"/>
            <p:cNvSpPr/>
            <p:nvPr/>
          </p:nvSpPr>
          <p:spPr>
            <a:xfrm>
              <a:off x="5934939" y="1431550"/>
              <a:ext cx="1362300" cy="2927700"/>
            </a:xfrm>
            <a:prstGeom prst="rect">
              <a:avLst/>
            </a:prstGeom>
            <a:noFill/>
            <a:ln cap="flat" cmpd="sng" w="9525">
              <a:solidFill>
                <a:srgbClr val="307AF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 name="Google Shape;1116;p79"/>
            <p:cNvSpPr/>
            <p:nvPr/>
          </p:nvSpPr>
          <p:spPr>
            <a:xfrm flipH="1" rot="10800000">
              <a:off x="5934939" y="1431525"/>
              <a:ext cx="1362300" cy="126900"/>
            </a:xfrm>
            <a:prstGeom prst="rect">
              <a:avLst/>
            </a:prstGeom>
            <a:solidFill>
              <a:srgbClr val="307AF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 name="Google Shape;1117;p79"/>
            <p:cNvSpPr txBox="1"/>
            <p:nvPr/>
          </p:nvSpPr>
          <p:spPr>
            <a:xfrm>
              <a:off x="5934927" y="1558437"/>
              <a:ext cx="12063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307AF3"/>
                  </a:solidFill>
                  <a:latin typeface="Roboto"/>
                  <a:ea typeface="Roboto"/>
                  <a:cs typeface="Roboto"/>
                  <a:sym typeface="Roboto"/>
                </a:rPr>
                <a:t>Jan</a:t>
              </a:r>
              <a:endParaRPr b="1" sz="5600">
                <a:solidFill>
                  <a:srgbClr val="307AF3"/>
                </a:solidFill>
                <a:latin typeface="Roboto"/>
                <a:ea typeface="Roboto"/>
                <a:cs typeface="Roboto"/>
                <a:sym typeface="Roboto"/>
              </a:endParaRPr>
            </a:p>
          </p:txBody>
        </p:sp>
        <p:cxnSp>
          <p:nvCxnSpPr>
            <p:cNvPr id="1118" name="Google Shape;1118;p79"/>
            <p:cNvCxnSpPr/>
            <p:nvPr/>
          </p:nvCxnSpPr>
          <p:spPr>
            <a:xfrm rot="10800000">
              <a:off x="6277200" y="2507000"/>
              <a:ext cx="0" cy="1848300"/>
            </a:xfrm>
            <a:prstGeom prst="straightConnector1">
              <a:avLst/>
            </a:prstGeom>
            <a:noFill/>
            <a:ln cap="flat" cmpd="sng" w="9525">
              <a:solidFill>
                <a:srgbClr val="307AF3"/>
              </a:solidFill>
              <a:prstDash val="dot"/>
              <a:round/>
              <a:headEnd len="sm" w="sm" type="none"/>
              <a:tailEnd len="sm" w="sm" type="none"/>
            </a:ln>
          </p:spPr>
        </p:cxnSp>
        <p:cxnSp>
          <p:nvCxnSpPr>
            <p:cNvPr id="1119" name="Google Shape;1119;p79"/>
            <p:cNvCxnSpPr/>
            <p:nvPr/>
          </p:nvCxnSpPr>
          <p:spPr>
            <a:xfrm rot="10800000">
              <a:off x="6617600" y="2507000"/>
              <a:ext cx="0" cy="1848300"/>
            </a:xfrm>
            <a:prstGeom prst="straightConnector1">
              <a:avLst/>
            </a:prstGeom>
            <a:noFill/>
            <a:ln cap="flat" cmpd="sng" w="9525">
              <a:solidFill>
                <a:srgbClr val="307AF3"/>
              </a:solidFill>
              <a:prstDash val="dot"/>
              <a:round/>
              <a:headEnd len="sm" w="sm" type="none"/>
              <a:tailEnd len="sm" w="sm" type="none"/>
            </a:ln>
          </p:spPr>
        </p:cxnSp>
        <p:cxnSp>
          <p:nvCxnSpPr>
            <p:cNvPr id="1120" name="Google Shape;1120;p79"/>
            <p:cNvCxnSpPr/>
            <p:nvPr/>
          </p:nvCxnSpPr>
          <p:spPr>
            <a:xfrm rot="10800000">
              <a:off x="6958000" y="2507000"/>
              <a:ext cx="0" cy="1848300"/>
            </a:xfrm>
            <a:prstGeom prst="straightConnector1">
              <a:avLst/>
            </a:prstGeom>
            <a:noFill/>
            <a:ln cap="flat" cmpd="sng" w="9525">
              <a:solidFill>
                <a:srgbClr val="307AF3"/>
              </a:solidFill>
              <a:prstDash val="dot"/>
              <a:round/>
              <a:headEnd len="sm" w="sm" type="none"/>
              <a:tailEnd len="sm" w="sm" type="none"/>
            </a:ln>
          </p:spPr>
        </p:cxnSp>
        <p:sp>
          <p:nvSpPr>
            <p:cNvPr id="1121" name="Google Shape;1121;p79"/>
            <p:cNvSpPr txBox="1"/>
            <p:nvPr/>
          </p:nvSpPr>
          <p:spPr>
            <a:xfrm>
              <a:off x="5930200"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W1</a:t>
              </a:r>
              <a:endParaRPr sz="900">
                <a:solidFill>
                  <a:srgbClr val="307AF3"/>
                </a:solidFill>
                <a:latin typeface="Roboto"/>
                <a:ea typeface="Roboto"/>
                <a:cs typeface="Roboto"/>
                <a:sym typeface="Roboto"/>
              </a:endParaRPr>
            </a:p>
          </p:txBody>
        </p:sp>
        <p:sp>
          <p:nvSpPr>
            <p:cNvPr id="1122" name="Google Shape;1122;p79"/>
            <p:cNvSpPr txBox="1"/>
            <p:nvPr/>
          </p:nvSpPr>
          <p:spPr>
            <a:xfrm>
              <a:off x="627473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W2</a:t>
              </a:r>
              <a:endParaRPr sz="900">
                <a:solidFill>
                  <a:srgbClr val="307AF3"/>
                </a:solidFill>
                <a:latin typeface="Roboto"/>
                <a:ea typeface="Roboto"/>
                <a:cs typeface="Roboto"/>
                <a:sym typeface="Roboto"/>
              </a:endParaRPr>
            </a:p>
          </p:txBody>
        </p:sp>
        <p:sp>
          <p:nvSpPr>
            <p:cNvPr id="1123" name="Google Shape;1123;p79"/>
            <p:cNvSpPr txBox="1"/>
            <p:nvPr/>
          </p:nvSpPr>
          <p:spPr>
            <a:xfrm>
              <a:off x="6619265"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W3</a:t>
              </a:r>
              <a:endParaRPr sz="900">
                <a:solidFill>
                  <a:srgbClr val="307AF3"/>
                </a:solidFill>
                <a:latin typeface="Roboto"/>
                <a:ea typeface="Roboto"/>
                <a:cs typeface="Roboto"/>
                <a:sym typeface="Roboto"/>
              </a:endParaRPr>
            </a:p>
          </p:txBody>
        </p:sp>
        <p:sp>
          <p:nvSpPr>
            <p:cNvPr id="1124" name="Google Shape;1124;p79"/>
            <p:cNvSpPr txBox="1"/>
            <p:nvPr/>
          </p:nvSpPr>
          <p:spPr>
            <a:xfrm>
              <a:off x="696379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307AF3"/>
                  </a:solidFill>
                  <a:latin typeface="Roboto"/>
                  <a:ea typeface="Roboto"/>
                  <a:cs typeface="Roboto"/>
                  <a:sym typeface="Roboto"/>
                </a:rPr>
                <a:t>W4</a:t>
              </a:r>
              <a:endParaRPr sz="900">
                <a:solidFill>
                  <a:srgbClr val="307AF3"/>
                </a:solidFill>
                <a:latin typeface="Roboto"/>
                <a:ea typeface="Roboto"/>
                <a:cs typeface="Roboto"/>
                <a:sym typeface="Roboto"/>
              </a:endParaRPr>
            </a:p>
          </p:txBody>
        </p:sp>
      </p:grpSp>
      <p:grpSp>
        <p:nvGrpSpPr>
          <p:cNvPr id="1125" name="Google Shape;1125;p79"/>
          <p:cNvGrpSpPr/>
          <p:nvPr/>
        </p:nvGrpSpPr>
        <p:grpSpPr>
          <a:xfrm>
            <a:off x="6083208" y="798473"/>
            <a:ext cx="1820175" cy="5694425"/>
            <a:chOff x="4563606" y="1431525"/>
            <a:chExt cx="1365165" cy="2927725"/>
          </a:xfrm>
        </p:grpSpPr>
        <p:sp>
          <p:nvSpPr>
            <p:cNvPr id="1126" name="Google Shape;1126;p79"/>
            <p:cNvSpPr/>
            <p:nvPr/>
          </p:nvSpPr>
          <p:spPr>
            <a:xfrm>
              <a:off x="4566471" y="1431550"/>
              <a:ext cx="1362300" cy="2927700"/>
            </a:xfrm>
            <a:prstGeom prst="rect">
              <a:avLst/>
            </a:prstGeom>
            <a:noFill/>
            <a:ln cap="flat" cmpd="sng" w="9525">
              <a:solidFill>
                <a:srgbClr val="0E63F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 name="Google Shape;1127;p79"/>
            <p:cNvSpPr/>
            <p:nvPr/>
          </p:nvSpPr>
          <p:spPr>
            <a:xfrm flipH="1" rot="10800000">
              <a:off x="4566471" y="1431525"/>
              <a:ext cx="1362300" cy="126900"/>
            </a:xfrm>
            <a:prstGeom prst="rect">
              <a:avLst/>
            </a:prstGeom>
            <a:solidFill>
              <a:srgbClr val="0E63F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 name="Google Shape;1128;p79"/>
            <p:cNvSpPr txBox="1"/>
            <p:nvPr/>
          </p:nvSpPr>
          <p:spPr>
            <a:xfrm>
              <a:off x="4566471" y="1558437"/>
              <a:ext cx="11604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0E63F0"/>
                  </a:solidFill>
                  <a:latin typeface="Roboto"/>
                  <a:ea typeface="Roboto"/>
                  <a:cs typeface="Roboto"/>
                  <a:sym typeface="Roboto"/>
                </a:rPr>
                <a:t>Dec</a:t>
              </a:r>
              <a:endParaRPr b="1" sz="5600">
                <a:solidFill>
                  <a:srgbClr val="0E63F0"/>
                </a:solidFill>
                <a:latin typeface="Roboto"/>
                <a:ea typeface="Roboto"/>
                <a:cs typeface="Roboto"/>
                <a:sym typeface="Roboto"/>
              </a:endParaRPr>
            </a:p>
          </p:txBody>
        </p:sp>
        <p:cxnSp>
          <p:nvCxnSpPr>
            <p:cNvPr id="1129" name="Google Shape;1129;p79"/>
            <p:cNvCxnSpPr/>
            <p:nvPr/>
          </p:nvCxnSpPr>
          <p:spPr>
            <a:xfrm rot="10800000">
              <a:off x="4908700" y="2507000"/>
              <a:ext cx="0" cy="1848300"/>
            </a:xfrm>
            <a:prstGeom prst="straightConnector1">
              <a:avLst/>
            </a:prstGeom>
            <a:noFill/>
            <a:ln cap="flat" cmpd="sng" w="9525">
              <a:solidFill>
                <a:srgbClr val="0E63F0"/>
              </a:solidFill>
              <a:prstDash val="dot"/>
              <a:round/>
              <a:headEnd len="sm" w="sm" type="none"/>
              <a:tailEnd len="sm" w="sm" type="none"/>
            </a:ln>
          </p:spPr>
        </p:cxnSp>
        <p:cxnSp>
          <p:nvCxnSpPr>
            <p:cNvPr id="1130" name="Google Shape;1130;p79"/>
            <p:cNvCxnSpPr/>
            <p:nvPr/>
          </p:nvCxnSpPr>
          <p:spPr>
            <a:xfrm rot="10800000">
              <a:off x="5249087" y="2507000"/>
              <a:ext cx="0" cy="1848300"/>
            </a:xfrm>
            <a:prstGeom prst="straightConnector1">
              <a:avLst/>
            </a:prstGeom>
            <a:noFill/>
            <a:ln cap="flat" cmpd="sng" w="9525">
              <a:solidFill>
                <a:srgbClr val="0E63F0"/>
              </a:solidFill>
              <a:prstDash val="dot"/>
              <a:round/>
              <a:headEnd len="sm" w="sm" type="none"/>
              <a:tailEnd len="sm" w="sm" type="none"/>
            </a:ln>
          </p:spPr>
        </p:cxnSp>
        <p:cxnSp>
          <p:nvCxnSpPr>
            <p:cNvPr id="1131" name="Google Shape;1131;p79"/>
            <p:cNvCxnSpPr/>
            <p:nvPr/>
          </p:nvCxnSpPr>
          <p:spPr>
            <a:xfrm rot="10800000">
              <a:off x="5589475" y="2507000"/>
              <a:ext cx="0" cy="1848300"/>
            </a:xfrm>
            <a:prstGeom prst="straightConnector1">
              <a:avLst/>
            </a:prstGeom>
            <a:noFill/>
            <a:ln cap="flat" cmpd="sng" w="9525">
              <a:solidFill>
                <a:srgbClr val="0E63F0"/>
              </a:solidFill>
              <a:prstDash val="dot"/>
              <a:round/>
              <a:headEnd len="sm" w="sm" type="none"/>
              <a:tailEnd len="sm" w="sm" type="none"/>
            </a:ln>
          </p:spPr>
        </p:cxnSp>
        <p:sp>
          <p:nvSpPr>
            <p:cNvPr id="1132" name="Google Shape;1132;p79"/>
            <p:cNvSpPr txBox="1"/>
            <p:nvPr/>
          </p:nvSpPr>
          <p:spPr>
            <a:xfrm>
              <a:off x="4563606"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E63F0"/>
                  </a:solidFill>
                  <a:latin typeface="Roboto"/>
                  <a:ea typeface="Roboto"/>
                  <a:cs typeface="Roboto"/>
                  <a:sym typeface="Roboto"/>
                </a:rPr>
                <a:t>W1</a:t>
              </a:r>
              <a:endParaRPr sz="900">
                <a:solidFill>
                  <a:srgbClr val="0E63F0"/>
                </a:solidFill>
                <a:latin typeface="Roboto"/>
                <a:ea typeface="Roboto"/>
                <a:cs typeface="Roboto"/>
                <a:sym typeface="Roboto"/>
              </a:endParaRPr>
            </a:p>
          </p:txBody>
        </p:sp>
        <p:sp>
          <p:nvSpPr>
            <p:cNvPr id="1133" name="Google Shape;1133;p79"/>
            <p:cNvSpPr txBox="1"/>
            <p:nvPr/>
          </p:nvSpPr>
          <p:spPr>
            <a:xfrm>
              <a:off x="490813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E63F0"/>
                  </a:solidFill>
                  <a:latin typeface="Roboto"/>
                  <a:ea typeface="Roboto"/>
                  <a:cs typeface="Roboto"/>
                  <a:sym typeface="Roboto"/>
                </a:rPr>
                <a:t>W2</a:t>
              </a:r>
              <a:endParaRPr sz="900">
                <a:solidFill>
                  <a:srgbClr val="0E63F0"/>
                </a:solidFill>
                <a:latin typeface="Roboto"/>
                <a:ea typeface="Roboto"/>
                <a:cs typeface="Roboto"/>
                <a:sym typeface="Roboto"/>
              </a:endParaRPr>
            </a:p>
          </p:txBody>
        </p:sp>
        <p:sp>
          <p:nvSpPr>
            <p:cNvPr id="1134" name="Google Shape;1134;p79"/>
            <p:cNvSpPr txBox="1"/>
            <p:nvPr/>
          </p:nvSpPr>
          <p:spPr>
            <a:xfrm>
              <a:off x="5252671"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E63F0"/>
                  </a:solidFill>
                  <a:latin typeface="Roboto"/>
                  <a:ea typeface="Roboto"/>
                  <a:cs typeface="Roboto"/>
                  <a:sym typeface="Roboto"/>
                </a:rPr>
                <a:t>W3</a:t>
              </a:r>
              <a:endParaRPr sz="900">
                <a:solidFill>
                  <a:srgbClr val="0E63F0"/>
                </a:solidFill>
                <a:latin typeface="Roboto"/>
                <a:ea typeface="Roboto"/>
                <a:cs typeface="Roboto"/>
                <a:sym typeface="Roboto"/>
              </a:endParaRPr>
            </a:p>
          </p:txBody>
        </p:sp>
        <p:sp>
          <p:nvSpPr>
            <p:cNvPr id="1135" name="Google Shape;1135;p79"/>
            <p:cNvSpPr txBox="1"/>
            <p:nvPr/>
          </p:nvSpPr>
          <p:spPr>
            <a:xfrm>
              <a:off x="559720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E63F0"/>
                  </a:solidFill>
                  <a:latin typeface="Roboto"/>
                  <a:ea typeface="Roboto"/>
                  <a:cs typeface="Roboto"/>
                  <a:sym typeface="Roboto"/>
                </a:rPr>
                <a:t>W4</a:t>
              </a:r>
              <a:endParaRPr sz="900">
                <a:solidFill>
                  <a:srgbClr val="0E63F0"/>
                </a:solidFill>
                <a:latin typeface="Roboto"/>
                <a:ea typeface="Roboto"/>
                <a:cs typeface="Roboto"/>
                <a:sym typeface="Roboto"/>
              </a:endParaRPr>
            </a:p>
          </p:txBody>
        </p:sp>
      </p:grpSp>
      <p:grpSp>
        <p:nvGrpSpPr>
          <p:cNvPr id="1136" name="Google Shape;1136;p79"/>
          <p:cNvGrpSpPr/>
          <p:nvPr/>
        </p:nvGrpSpPr>
        <p:grpSpPr>
          <a:xfrm>
            <a:off x="4271844" y="798449"/>
            <a:ext cx="1818410" cy="5694425"/>
            <a:chOff x="3203962" y="1431525"/>
            <a:chExt cx="1363841" cy="2927725"/>
          </a:xfrm>
        </p:grpSpPr>
        <p:sp>
          <p:nvSpPr>
            <p:cNvPr id="1137" name="Google Shape;1137;p79"/>
            <p:cNvSpPr/>
            <p:nvPr/>
          </p:nvSpPr>
          <p:spPr>
            <a:xfrm>
              <a:off x="3203978" y="1431550"/>
              <a:ext cx="1362300" cy="2927700"/>
            </a:xfrm>
            <a:prstGeom prst="rect">
              <a:avLst/>
            </a:prstGeom>
            <a:noFill/>
            <a:ln cap="flat" cmpd="sng" w="9525">
              <a:solidFill>
                <a:srgbClr val="0D5CD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 name="Google Shape;1138;p79"/>
            <p:cNvSpPr/>
            <p:nvPr/>
          </p:nvSpPr>
          <p:spPr>
            <a:xfrm flipH="1" rot="10800000">
              <a:off x="3203978" y="1431525"/>
              <a:ext cx="1362300" cy="126900"/>
            </a:xfrm>
            <a:prstGeom prst="rect">
              <a:avLst/>
            </a:prstGeom>
            <a:solidFill>
              <a:srgbClr val="0D5C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 name="Google Shape;1139;p79"/>
            <p:cNvSpPr txBox="1"/>
            <p:nvPr/>
          </p:nvSpPr>
          <p:spPr>
            <a:xfrm>
              <a:off x="3203962" y="1558420"/>
              <a:ext cx="12294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0D5CDF"/>
                  </a:solidFill>
                  <a:latin typeface="Roboto"/>
                  <a:ea typeface="Roboto"/>
                  <a:cs typeface="Roboto"/>
                  <a:sym typeface="Roboto"/>
                </a:rPr>
                <a:t>Oct</a:t>
              </a:r>
              <a:endParaRPr b="1" sz="5600">
                <a:solidFill>
                  <a:srgbClr val="0D5CDF"/>
                </a:solidFill>
                <a:latin typeface="Roboto"/>
                <a:ea typeface="Roboto"/>
                <a:cs typeface="Roboto"/>
                <a:sym typeface="Roboto"/>
              </a:endParaRPr>
            </a:p>
          </p:txBody>
        </p:sp>
        <p:cxnSp>
          <p:nvCxnSpPr>
            <p:cNvPr id="1140" name="Google Shape;1140;p79"/>
            <p:cNvCxnSpPr/>
            <p:nvPr/>
          </p:nvCxnSpPr>
          <p:spPr>
            <a:xfrm rot="10800000">
              <a:off x="3546225" y="2507000"/>
              <a:ext cx="0" cy="1848300"/>
            </a:xfrm>
            <a:prstGeom prst="straightConnector1">
              <a:avLst/>
            </a:prstGeom>
            <a:noFill/>
            <a:ln cap="flat" cmpd="sng" w="9525">
              <a:solidFill>
                <a:srgbClr val="0D5CDF"/>
              </a:solidFill>
              <a:prstDash val="dot"/>
              <a:round/>
              <a:headEnd len="sm" w="sm" type="none"/>
              <a:tailEnd len="sm" w="sm" type="none"/>
            </a:ln>
          </p:spPr>
        </p:cxnSp>
        <p:cxnSp>
          <p:nvCxnSpPr>
            <p:cNvPr id="1141" name="Google Shape;1141;p79"/>
            <p:cNvCxnSpPr/>
            <p:nvPr/>
          </p:nvCxnSpPr>
          <p:spPr>
            <a:xfrm rot="10800000">
              <a:off x="3886600" y="2507000"/>
              <a:ext cx="0" cy="1848300"/>
            </a:xfrm>
            <a:prstGeom prst="straightConnector1">
              <a:avLst/>
            </a:prstGeom>
            <a:noFill/>
            <a:ln cap="flat" cmpd="sng" w="9525">
              <a:solidFill>
                <a:srgbClr val="0D5CDF"/>
              </a:solidFill>
              <a:prstDash val="dot"/>
              <a:round/>
              <a:headEnd len="sm" w="sm" type="none"/>
              <a:tailEnd len="sm" w="sm" type="none"/>
            </a:ln>
          </p:spPr>
        </p:cxnSp>
        <p:cxnSp>
          <p:nvCxnSpPr>
            <p:cNvPr id="1142" name="Google Shape;1142;p79"/>
            <p:cNvCxnSpPr/>
            <p:nvPr/>
          </p:nvCxnSpPr>
          <p:spPr>
            <a:xfrm rot="10800000">
              <a:off x="4226975" y="2507000"/>
              <a:ext cx="0" cy="1848300"/>
            </a:xfrm>
            <a:prstGeom prst="straightConnector1">
              <a:avLst/>
            </a:prstGeom>
            <a:noFill/>
            <a:ln cap="flat" cmpd="sng" w="9525">
              <a:solidFill>
                <a:srgbClr val="0D5CDF"/>
              </a:solidFill>
              <a:prstDash val="dot"/>
              <a:round/>
              <a:headEnd len="sm" w="sm" type="none"/>
              <a:tailEnd len="sm" w="sm" type="none"/>
            </a:ln>
          </p:spPr>
        </p:cxnSp>
        <p:sp>
          <p:nvSpPr>
            <p:cNvPr id="1143" name="Google Shape;1143;p79"/>
            <p:cNvSpPr txBox="1"/>
            <p:nvPr/>
          </p:nvSpPr>
          <p:spPr>
            <a:xfrm>
              <a:off x="3205406"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D5CDF"/>
                  </a:solidFill>
                  <a:latin typeface="Roboto"/>
                  <a:ea typeface="Roboto"/>
                  <a:cs typeface="Roboto"/>
                  <a:sym typeface="Roboto"/>
                </a:rPr>
                <a:t>W1</a:t>
              </a:r>
              <a:endParaRPr sz="900">
                <a:solidFill>
                  <a:srgbClr val="0D5CDF"/>
                </a:solidFill>
                <a:latin typeface="Roboto"/>
                <a:ea typeface="Roboto"/>
                <a:cs typeface="Roboto"/>
                <a:sym typeface="Roboto"/>
              </a:endParaRPr>
            </a:p>
          </p:txBody>
        </p:sp>
        <p:sp>
          <p:nvSpPr>
            <p:cNvPr id="1144" name="Google Shape;1144;p79"/>
            <p:cNvSpPr txBox="1"/>
            <p:nvPr/>
          </p:nvSpPr>
          <p:spPr>
            <a:xfrm>
              <a:off x="354993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D5CDF"/>
                  </a:solidFill>
                  <a:latin typeface="Roboto"/>
                  <a:ea typeface="Roboto"/>
                  <a:cs typeface="Roboto"/>
                  <a:sym typeface="Roboto"/>
                </a:rPr>
                <a:t>W2</a:t>
              </a:r>
              <a:endParaRPr sz="900">
                <a:solidFill>
                  <a:srgbClr val="0D5CDF"/>
                </a:solidFill>
                <a:latin typeface="Roboto"/>
                <a:ea typeface="Roboto"/>
                <a:cs typeface="Roboto"/>
                <a:sym typeface="Roboto"/>
              </a:endParaRPr>
            </a:p>
          </p:txBody>
        </p:sp>
        <p:sp>
          <p:nvSpPr>
            <p:cNvPr id="1145" name="Google Shape;1145;p79"/>
            <p:cNvSpPr txBox="1"/>
            <p:nvPr/>
          </p:nvSpPr>
          <p:spPr>
            <a:xfrm>
              <a:off x="3894471"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D5CDF"/>
                  </a:solidFill>
                  <a:latin typeface="Roboto"/>
                  <a:ea typeface="Roboto"/>
                  <a:cs typeface="Roboto"/>
                  <a:sym typeface="Roboto"/>
                </a:rPr>
                <a:t>W3</a:t>
              </a:r>
              <a:endParaRPr sz="900">
                <a:solidFill>
                  <a:srgbClr val="0D5CDF"/>
                </a:solidFill>
                <a:latin typeface="Roboto"/>
                <a:ea typeface="Roboto"/>
                <a:cs typeface="Roboto"/>
                <a:sym typeface="Roboto"/>
              </a:endParaRPr>
            </a:p>
          </p:txBody>
        </p:sp>
        <p:sp>
          <p:nvSpPr>
            <p:cNvPr id="1146" name="Google Shape;1146;p79"/>
            <p:cNvSpPr txBox="1"/>
            <p:nvPr/>
          </p:nvSpPr>
          <p:spPr>
            <a:xfrm>
              <a:off x="423900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D5CDF"/>
                  </a:solidFill>
                  <a:latin typeface="Roboto"/>
                  <a:ea typeface="Roboto"/>
                  <a:cs typeface="Roboto"/>
                  <a:sym typeface="Roboto"/>
                </a:rPr>
                <a:t>W4</a:t>
              </a:r>
              <a:endParaRPr sz="900">
                <a:solidFill>
                  <a:srgbClr val="0D5CDF"/>
                </a:solidFill>
                <a:latin typeface="Roboto"/>
                <a:ea typeface="Roboto"/>
                <a:cs typeface="Roboto"/>
                <a:sym typeface="Roboto"/>
              </a:endParaRPr>
            </a:p>
          </p:txBody>
        </p:sp>
      </p:grpSp>
      <p:grpSp>
        <p:nvGrpSpPr>
          <p:cNvPr id="1147" name="Google Shape;1147;p79"/>
          <p:cNvGrpSpPr/>
          <p:nvPr/>
        </p:nvGrpSpPr>
        <p:grpSpPr>
          <a:xfrm>
            <a:off x="2455254" y="798449"/>
            <a:ext cx="1822775" cy="5694425"/>
            <a:chOff x="1841486" y="1431525"/>
            <a:chExt cx="1367115" cy="2927725"/>
          </a:xfrm>
        </p:grpSpPr>
        <p:sp>
          <p:nvSpPr>
            <p:cNvPr id="1148" name="Google Shape;1148;p79"/>
            <p:cNvSpPr/>
            <p:nvPr/>
          </p:nvSpPr>
          <p:spPr>
            <a:xfrm>
              <a:off x="1841486" y="1431550"/>
              <a:ext cx="1362300" cy="2927700"/>
            </a:xfrm>
            <a:prstGeom prst="rect">
              <a:avLst/>
            </a:prstGeom>
            <a:noFill/>
            <a:ln cap="flat" cmpd="sng" w="9525">
              <a:solidFill>
                <a:srgbClr val="0C57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9" name="Google Shape;1149;p79"/>
            <p:cNvSpPr/>
            <p:nvPr/>
          </p:nvSpPr>
          <p:spPr>
            <a:xfrm flipH="1" rot="10800000">
              <a:off x="1841486" y="1431525"/>
              <a:ext cx="1362300" cy="126900"/>
            </a:xfrm>
            <a:prstGeom prst="rect">
              <a:avLst/>
            </a:prstGeom>
            <a:solidFill>
              <a:srgbClr val="0C57D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0" name="Google Shape;1150;p79"/>
            <p:cNvSpPr txBox="1"/>
            <p:nvPr/>
          </p:nvSpPr>
          <p:spPr>
            <a:xfrm>
              <a:off x="1841501" y="1558420"/>
              <a:ext cx="13671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0C57D3"/>
                  </a:solidFill>
                  <a:latin typeface="Roboto"/>
                  <a:ea typeface="Roboto"/>
                  <a:cs typeface="Roboto"/>
                  <a:sym typeface="Roboto"/>
                </a:rPr>
                <a:t>Sept</a:t>
              </a:r>
              <a:endParaRPr b="1" sz="5600">
                <a:solidFill>
                  <a:srgbClr val="0C57D3"/>
                </a:solidFill>
                <a:latin typeface="Roboto"/>
                <a:ea typeface="Roboto"/>
                <a:cs typeface="Roboto"/>
                <a:sym typeface="Roboto"/>
              </a:endParaRPr>
            </a:p>
          </p:txBody>
        </p:sp>
        <p:cxnSp>
          <p:nvCxnSpPr>
            <p:cNvPr id="1151" name="Google Shape;1151;p79"/>
            <p:cNvCxnSpPr/>
            <p:nvPr/>
          </p:nvCxnSpPr>
          <p:spPr>
            <a:xfrm rot="10800000">
              <a:off x="2183725" y="2507000"/>
              <a:ext cx="0" cy="1848300"/>
            </a:xfrm>
            <a:prstGeom prst="straightConnector1">
              <a:avLst/>
            </a:prstGeom>
            <a:noFill/>
            <a:ln cap="flat" cmpd="sng" w="9525">
              <a:solidFill>
                <a:srgbClr val="0C57D3"/>
              </a:solidFill>
              <a:prstDash val="dot"/>
              <a:round/>
              <a:headEnd len="sm" w="sm" type="none"/>
              <a:tailEnd len="sm" w="sm" type="none"/>
            </a:ln>
          </p:spPr>
        </p:cxnSp>
        <p:cxnSp>
          <p:nvCxnSpPr>
            <p:cNvPr id="1152" name="Google Shape;1152;p79"/>
            <p:cNvCxnSpPr/>
            <p:nvPr/>
          </p:nvCxnSpPr>
          <p:spPr>
            <a:xfrm rot="10800000">
              <a:off x="2524112" y="2507000"/>
              <a:ext cx="0" cy="1848300"/>
            </a:xfrm>
            <a:prstGeom prst="straightConnector1">
              <a:avLst/>
            </a:prstGeom>
            <a:noFill/>
            <a:ln cap="flat" cmpd="sng" w="9525">
              <a:solidFill>
                <a:srgbClr val="0C57D3"/>
              </a:solidFill>
              <a:prstDash val="dot"/>
              <a:round/>
              <a:headEnd len="sm" w="sm" type="none"/>
              <a:tailEnd len="sm" w="sm" type="none"/>
            </a:ln>
          </p:spPr>
        </p:cxnSp>
        <p:cxnSp>
          <p:nvCxnSpPr>
            <p:cNvPr id="1153" name="Google Shape;1153;p79"/>
            <p:cNvCxnSpPr/>
            <p:nvPr/>
          </p:nvCxnSpPr>
          <p:spPr>
            <a:xfrm rot="10800000">
              <a:off x="2864500" y="2507000"/>
              <a:ext cx="0" cy="1848300"/>
            </a:xfrm>
            <a:prstGeom prst="straightConnector1">
              <a:avLst/>
            </a:prstGeom>
            <a:noFill/>
            <a:ln cap="flat" cmpd="sng" w="9525">
              <a:solidFill>
                <a:srgbClr val="0C57D3"/>
              </a:solidFill>
              <a:prstDash val="dot"/>
              <a:round/>
              <a:headEnd len="sm" w="sm" type="none"/>
              <a:tailEnd len="sm" w="sm" type="none"/>
            </a:ln>
          </p:spPr>
        </p:cxnSp>
        <p:sp>
          <p:nvSpPr>
            <p:cNvPr id="1154" name="Google Shape;1154;p79"/>
            <p:cNvSpPr txBox="1"/>
            <p:nvPr/>
          </p:nvSpPr>
          <p:spPr>
            <a:xfrm>
              <a:off x="184479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C57D3"/>
                  </a:solidFill>
                  <a:latin typeface="Roboto"/>
                  <a:ea typeface="Roboto"/>
                  <a:cs typeface="Roboto"/>
                  <a:sym typeface="Roboto"/>
                </a:rPr>
                <a:t>W1</a:t>
              </a:r>
              <a:endParaRPr sz="900">
                <a:solidFill>
                  <a:srgbClr val="0C57D3"/>
                </a:solidFill>
                <a:latin typeface="Roboto"/>
                <a:ea typeface="Roboto"/>
                <a:cs typeface="Roboto"/>
                <a:sym typeface="Roboto"/>
              </a:endParaRPr>
            </a:p>
          </p:txBody>
        </p:sp>
        <p:sp>
          <p:nvSpPr>
            <p:cNvPr id="1155" name="Google Shape;1155;p79"/>
            <p:cNvSpPr txBox="1"/>
            <p:nvPr/>
          </p:nvSpPr>
          <p:spPr>
            <a:xfrm>
              <a:off x="2189326"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C57D3"/>
                  </a:solidFill>
                  <a:latin typeface="Roboto"/>
                  <a:ea typeface="Roboto"/>
                  <a:cs typeface="Roboto"/>
                  <a:sym typeface="Roboto"/>
                </a:rPr>
                <a:t>W2</a:t>
              </a:r>
              <a:endParaRPr sz="900">
                <a:solidFill>
                  <a:srgbClr val="0C57D3"/>
                </a:solidFill>
                <a:latin typeface="Roboto"/>
                <a:ea typeface="Roboto"/>
                <a:cs typeface="Roboto"/>
                <a:sym typeface="Roboto"/>
              </a:endParaRPr>
            </a:p>
          </p:txBody>
        </p:sp>
        <p:sp>
          <p:nvSpPr>
            <p:cNvPr id="1156" name="Google Shape;1156;p79"/>
            <p:cNvSpPr txBox="1"/>
            <p:nvPr/>
          </p:nvSpPr>
          <p:spPr>
            <a:xfrm>
              <a:off x="253385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C57D3"/>
                  </a:solidFill>
                  <a:latin typeface="Roboto"/>
                  <a:ea typeface="Roboto"/>
                  <a:cs typeface="Roboto"/>
                  <a:sym typeface="Roboto"/>
                </a:rPr>
                <a:t>W3</a:t>
              </a:r>
              <a:endParaRPr sz="900">
                <a:solidFill>
                  <a:srgbClr val="0C57D3"/>
                </a:solidFill>
                <a:latin typeface="Roboto"/>
                <a:ea typeface="Roboto"/>
                <a:cs typeface="Roboto"/>
                <a:sym typeface="Roboto"/>
              </a:endParaRPr>
            </a:p>
          </p:txBody>
        </p:sp>
        <p:sp>
          <p:nvSpPr>
            <p:cNvPr id="1157" name="Google Shape;1157;p79"/>
            <p:cNvSpPr txBox="1"/>
            <p:nvPr/>
          </p:nvSpPr>
          <p:spPr>
            <a:xfrm>
              <a:off x="2876541"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C57D3"/>
                  </a:solidFill>
                  <a:latin typeface="Roboto"/>
                  <a:ea typeface="Roboto"/>
                  <a:cs typeface="Roboto"/>
                  <a:sym typeface="Roboto"/>
                </a:rPr>
                <a:t>W4</a:t>
              </a:r>
              <a:endParaRPr sz="900">
                <a:solidFill>
                  <a:srgbClr val="0C57D3"/>
                </a:solidFill>
                <a:latin typeface="Roboto"/>
                <a:ea typeface="Roboto"/>
                <a:cs typeface="Roboto"/>
                <a:sym typeface="Roboto"/>
              </a:endParaRPr>
            </a:p>
          </p:txBody>
        </p:sp>
      </p:grpSp>
      <p:grpSp>
        <p:nvGrpSpPr>
          <p:cNvPr id="1158" name="Google Shape;1158;p79"/>
          <p:cNvGrpSpPr/>
          <p:nvPr/>
        </p:nvGrpSpPr>
        <p:grpSpPr>
          <a:xfrm>
            <a:off x="638725" y="798449"/>
            <a:ext cx="1816355" cy="5694425"/>
            <a:chOff x="479055" y="1431525"/>
            <a:chExt cx="1362300" cy="2927725"/>
          </a:xfrm>
        </p:grpSpPr>
        <p:sp>
          <p:nvSpPr>
            <p:cNvPr id="1159" name="Google Shape;1159;p79"/>
            <p:cNvSpPr/>
            <p:nvPr/>
          </p:nvSpPr>
          <p:spPr>
            <a:xfrm>
              <a:off x="484200" y="1431550"/>
              <a:ext cx="1356900" cy="2927700"/>
            </a:xfrm>
            <a:prstGeom prst="rect">
              <a:avLst/>
            </a:prstGeom>
            <a:noFill/>
            <a:ln cap="flat" cmpd="sng" w="9525">
              <a:solidFill>
                <a:srgbClr val="0942A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0" name="Google Shape;1160;p79"/>
            <p:cNvSpPr/>
            <p:nvPr/>
          </p:nvSpPr>
          <p:spPr>
            <a:xfrm flipH="1" rot="10800000">
              <a:off x="479055" y="1431525"/>
              <a:ext cx="1362300" cy="126900"/>
            </a:xfrm>
            <a:prstGeom prst="rect">
              <a:avLst/>
            </a:prstGeom>
            <a:solidFill>
              <a:srgbClr val="0942A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1161" name="Google Shape;1161;p79"/>
            <p:cNvCxnSpPr/>
            <p:nvPr/>
          </p:nvCxnSpPr>
          <p:spPr>
            <a:xfrm rot="10800000">
              <a:off x="821300" y="2507000"/>
              <a:ext cx="0" cy="1848300"/>
            </a:xfrm>
            <a:prstGeom prst="straightConnector1">
              <a:avLst/>
            </a:prstGeom>
            <a:noFill/>
            <a:ln cap="flat" cmpd="sng" w="9525">
              <a:solidFill>
                <a:srgbClr val="0942A1"/>
              </a:solidFill>
              <a:prstDash val="dot"/>
              <a:round/>
              <a:headEnd len="sm" w="sm" type="none"/>
              <a:tailEnd len="sm" w="sm" type="none"/>
            </a:ln>
          </p:spPr>
        </p:cxnSp>
        <p:cxnSp>
          <p:nvCxnSpPr>
            <p:cNvPr id="1162" name="Google Shape;1162;p79"/>
            <p:cNvCxnSpPr/>
            <p:nvPr/>
          </p:nvCxnSpPr>
          <p:spPr>
            <a:xfrm rot="10800000">
              <a:off x="1161675" y="2507000"/>
              <a:ext cx="0" cy="1848300"/>
            </a:xfrm>
            <a:prstGeom prst="straightConnector1">
              <a:avLst/>
            </a:prstGeom>
            <a:noFill/>
            <a:ln cap="flat" cmpd="sng" w="9525">
              <a:solidFill>
                <a:srgbClr val="0942A1"/>
              </a:solidFill>
              <a:prstDash val="dot"/>
              <a:round/>
              <a:headEnd len="sm" w="sm" type="none"/>
              <a:tailEnd len="sm" w="sm" type="none"/>
            </a:ln>
          </p:spPr>
        </p:cxnSp>
        <p:cxnSp>
          <p:nvCxnSpPr>
            <p:cNvPr id="1163" name="Google Shape;1163;p79"/>
            <p:cNvCxnSpPr/>
            <p:nvPr/>
          </p:nvCxnSpPr>
          <p:spPr>
            <a:xfrm rot="10800000">
              <a:off x="1502050" y="2507000"/>
              <a:ext cx="0" cy="1848300"/>
            </a:xfrm>
            <a:prstGeom prst="straightConnector1">
              <a:avLst/>
            </a:prstGeom>
            <a:noFill/>
            <a:ln cap="flat" cmpd="sng" w="9525">
              <a:solidFill>
                <a:srgbClr val="0942A1"/>
              </a:solidFill>
              <a:prstDash val="dot"/>
              <a:round/>
              <a:headEnd len="sm" w="sm" type="none"/>
              <a:tailEnd len="sm" w="sm" type="none"/>
            </a:ln>
          </p:spPr>
        </p:cxnSp>
        <p:sp>
          <p:nvSpPr>
            <p:cNvPr id="1164" name="Google Shape;1164;p79"/>
            <p:cNvSpPr txBox="1"/>
            <p:nvPr/>
          </p:nvSpPr>
          <p:spPr>
            <a:xfrm>
              <a:off x="480693"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942A1"/>
                  </a:solidFill>
                  <a:latin typeface="Roboto"/>
                  <a:ea typeface="Roboto"/>
                  <a:cs typeface="Roboto"/>
                  <a:sym typeface="Roboto"/>
                </a:rPr>
                <a:t>W1</a:t>
              </a:r>
              <a:endParaRPr sz="900">
                <a:solidFill>
                  <a:srgbClr val="0942A1"/>
                </a:solidFill>
                <a:latin typeface="Roboto"/>
                <a:ea typeface="Roboto"/>
                <a:cs typeface="Roboto"/>
                <a:sym typeface="Roboto"/>
              </a:endParaRPr>
            </a:p>
          </p:txBody>
        </p:sp>
        <p:sp>
          <p:nvSpPr>
            <p:cNvPr id="1165" name="Google Shape;1165;p79"/>
            <p:cNvSpPr txBox="1"/>
            <p:nvPr/>
          </p:nvSpPr>
          <p:spPr>
            <a:xfrm>
              <a:off x="825226"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942A1"/>
                  </a:solidFill>
                  <a:latin typeface="Roboto"/>
                  <a:ea typeface="Roboto"/>
                  <a:cs typeface="Roboto"/>
                  <a:sym typeface="Roboto"/>
                </a:rPr>
                <a:t>W2</a:t>
              </a:r>
              <a:endParaRPr sz="900">
                <a:solidFill>
                  <a:srgbClr val="0942A1"/>
                </a:solidFill>
                <a:latin typeface="Roboto"/>
                <a:ea typeface="Roboto"/>
                <a:cs typeface="Roboto"/>
                <a:sym typeface="Roboto"/>
              </a:endParaRPr>
            </a:p>
          </p:txBody>
        </p:sp>
        <p:sp>
          <p:nvSpPr>
            <p:cNvPr id="1166" name="Google Shape;1166;p79"/>
            <p:cNvSpPr txBox="1"/>
            <p:nvPr/>
          </p:nvSpPr>
          <p:spPr>
            <a:xfrm>
              <a:off x="1169758"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942A1"/>
                  </a:solidFill>
                  <a:latin typeface="Roboto"/>
                  <a:ea typeface="Roboto"/>
                  <a:cs typeface="Roboto"/>
                  <a:sym typeface="Roboto"/>
                </a:rPr>
                <a:t>W3</a:t>
              </a:r>
              <a:endParaRPr sz="900">
                <a:solidFill>
                  <a:srgbClr val="0942A1"/>
                </a:solidFill>
                <a:latin typeface="Roboto"/>
                <a:ea typeface="Roboto"/>
                <a:cs typeface="Roboto"/>
                <a:sym typeface="Roboto"/>
              </a:endParaRPr>
            </a:p>
          </p:txBody>
        </p:sp>
        <p:sp>
          <p:nvSpPr>
            <p:cNvPr id="1167" name="Google Shape;1167;p79"/>
            <p:cNvSpPr txBox="1"/>
            <p:nvPr/>
          </p:nvSpPr>
          <p:spPr>
            <a:xfrm>
              <a:off x="1512441" y="2506850"/>
              <a:ext cx="328800" cy="178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0942A1"/>
                  </a:solidFill>
                  <a:latin typeface="Roboto"/>
                  <a:ea typeface="Roboto"/>
                  <a:cs typeface="Roboto"/>
                  <a:sym typeface="Roboto"/>
                </a:rPr>
                <a:t>W4</a:t>
              </a:r>
              <a:endParaRPr sz="900">
                <a:solidFill>
                  <a:srgbClr val="0942A1"/>
                </a:solidFill>
                <a:latin typeface="Roboto"/>
                <a:ea typeface="Roboto"/>
                <a:cs typeface="Roboto"/>
                <a:sym typeface="Roboto"/>
              </a:endParaRPr>
            </a:p>
          </p:txBody>
        </p:sp>
        <p:sp>
          <p:nvSpPr>
            <p:cNvPr id="1168" name="Google Shape;1168;p79"/>
            <p:cNvSpPr txBox="1"/>
            <p:nvPr/>
          </p:nvSpPr>
          <p:spPr>
            <a:xfrm>
              <a:off x="484188" y="1558420"/>
              <a:ext cx="1196700" cy="79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5600">
                  <a:solidFill>
                    <a:srgbClr val="0942A1"/>
                  </a:solidFill>
                  <a:latin typeface="Roboto"/>
                  <a:ea typeface="Roboto"/>
                  <a:cs typeface="Roboto"/>
                  <a:sym typeface="Roboto"/>
                </a:rPr>
                <a:t>Aug</a:t>
              </a:r>
              <a:endParaRPr b="1" sz="5600">
                <a:solidFill>
                  <a:srgbClr val="0942A1"/>
                </a:solidFill>
                <a:latin typeface="Roboto"/>
                <a:ea typeface="Roboto"/>
                <a:cs typeface="Roboto"/>
                <a:sym typeface="Roboto"/>
              </a:endParaRPr>
            </a:p>
          </p:txBody>
        </p:sp>
      </p:grpSp>
      <p:sp>
        <p:nvSpPr>
          <p:cNvPr id="1169" name="Google Shape;1169;p79"/>
          <p:cNvSpPr/>
          <p:nvPr/>
        </p:nvSpPr>
        <p:spPr>
          <a:xfrm>
            <a:off x="639628" y="3024250"/>
            <a:ext cx="1816500" cy="351600"/>
          </a:xfrm>
          <a:prstGeom prst="rect">
            <a:avLst/>
          </a:prstGeom>
          <a:solidFill>
            <a:srgbClr val="0942A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a:solidFill>
                  <a:srgbClr val="FFFFFF"/>
                </a:solidFill>
              </a:rPr>
              <a:t>Elevator Speech</a:t>
            </a:r>
            <a:endParaRPr b="1">
              <a:solidFill>
                <a:srgbClr val="FFFFFF"/>
              </a:solidFill>
            </a:endParaRPr>
          </a:p>
        </p:txBody>
      </p:sp>
      <p:sp>
        <p:nvSpPr>
          <p:cNvPr id="1170" name="Google Shape;1170;p79"/>
          <p:cNvSpPr/>
          <p:nvPr/>
        </p:nvSpPr>
        <p:spPr>
          <a:xfrm>
            <a:off x="2045074" y="3572775"/>
            <a:ext cx="2226900" cy="351600"/>
          </a:xfrm>
          <a:prstGeom prst="rect">
            <a:avLst/>
          </a:prstGeom>
          <a:solidFill>
            <a:srgbClr val="0942A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500">
                <a:solidFill>
                  <a:srgbClr val="FFFFFF"/>
                </a:solidFill>
              </a:rPr>
              <a:t>Website optimization</a:t>
            </a:r>
            <a:endParaRPr b="1" sz="1500">
              <a:solidFill>
                <a:srgbClr val="FFFFFF"/>
              </a:solidFill>
            </a:endParaRPr>
          </a:p>
        </p:txBody>
      </p:sp>
      <p:sp>
        <p:nvSpPr>
          <p:cNvPr id="1171" name="Google Shape;1171;p79"/>
          <p:cNvSpPr/>
          <p:nvPr/>
        </p:nvSpPr>
        <p:spPr>
          <a:xfrm>
            <a:off x="6091134" y="4549203"/>
            <a:ext cx="1816200" cy="402900"/>
          </a:xfrm>
          <a:prstGeom prst="rect">
            <a:avLst/>
          </a:prstGeom>
          <a:solidFill>
            <a:srgbClr val="0D5C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200">
                <a:solidFill>
                  <a:srgbClr val="FFFFFF"/>
                </a:solidFill>
              </a:rPr>
              <a:t>Brochures, media kit</a:t>
            </a:r>
            <a:endParaRPr b="1" sz="1200">
              <a:solidFill>
                <a:srgbClr val="FFFFFF"/>
              </a:solidFill>
            </a:endParaRPr>
          </a:p>
        </p:txBody>
      </p:sp>
      <p:sp>
        <p:nvSpPr>
          <p:cNvPr id="1172" name="Google Shape;1172;p79"/>
          <p:cNvSpPr/>
          <p:nvPr/>
        </p:nvSpPr>
        <p:spPr>
          <a:xfrm>
            <a:off x="9708545" y="5596439"/>
            <a:ext cx="1822800" cy="402900"/>
          </a:xfrm>
          <a:prstGeom prst="rect">
            <a:avLst/>
          </a:prstGeom>
          <a:solidFill>
            <a:srgbClr val="0E63F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300">
                <a:solidFill>
                  <a:srgbClr val="FFFFFF"/>
                </a:solidFill>
              </a:rPr>
              <a:t>Conferences, expos</a:t>
            </a:r>
            <a:endParaRPr b="1" sz="1300">
              <a:solidFill>
                <a:srgbClr val="FFFFFF"/>
              </a:solidFill>
            </a:endParaRPr>
          </a:p>
        </p:txBody>
      </p:sp>
      <p:sp>
        <p:nvSpPr>
          <p:cNvPr id="1173" name="Google Shape;1173;p79"/>
          <p:cNvSpPr/>
          <p:nvPr/>
        </p:nvSpPr>
        <p:spPr>
          <a:xfrm>
            <a:off x="4265175" y="4121300"/>
            <a:ext cx="1822800" cy="351600"/>
          </a:xfrm>
          <a:prstGeom prst="rect">
            <a:avLst/>
          </a:prstGeom>
          <a:solidFill>
            <a:srgbClr val="0C57D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300">
                <a:solidFill>
                  <a:srgbClr val="FFFFFF"/>
                </a:solidFill>
              </a:rPr>
              <a:t>Create, optimize LinkedIn</a:t>
            </a:r>
            <a:endParaRPr b="1" sz="1300">
              <a:solidFill>
                <a:srgbClr val="FFFFFF"/>
              </a:solidFill>
            </a:endParaRPr>
          </a:p>
        </p:txBody>
      </p:sp>
      <p:sp>
        <p:nvSpPr>
          <p:cNvPr id="1174" name="Google Shape;1174;p79"/>
          <p:cNvSpPr/>
          <p:nvPr/>
        </p:nvSpPr>
        <p:spPr>
          <a:xfrm>
            <a:off x="7907020" y="5072814"/>
            <a:ext cx="1822800" cy="402900"/>
          </a:xfrm>
          <a:prstGeom prst="rect">
            <a:avLst/>
          </a:prstGeom>
          <a:solidFill>
            <a:srgbClr val="0E63F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300">
                <a:solidFill>
                  <a:srgbClr val="FFFFFF"/>
                </a:solidFill>
              </a:rPr>
              <a:t>CRM content, email schedule </a:t>
            </a:r>
            <a:endParaRPr b="1" sz="1300">
              <a:solidFill>
                <a:srgbClr val="FFFFFF"/>
              </a:solidFill>
            </a:endParaRPr>
          </a:p>
        </p:txBody>
      </p:sp>
      <p:sp>
        <p:nvSpPr>
          <p:cNvPr id="1175" name="Google Shape;1175;p79"/>
          <p:cNvSpPr/>
          <p:nvPr/>
        </p:nvSpPr>
        <p:spPr>
          <a:xfrm>
            <a:off x="4812588" y="5423850"/>
            <a:ext cx="2598300" cy="1344300"/>
          </a:xfrm>
          <a:prstGeom prst="upArrow">
            <a:avLst>
              <a:gd fmla="val 50000" name="adj1"/>
              <a:gd fmla="val 48717" name="adj2"/>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alibri"/>
                <a:ea typeface="Calibri"/>
                <a:cs typeface="Calibri"/>
                <a:sym typeface="Calibri"/>
              </a:rPr>
              <a:t>take a break in </a:t>
            </a:r>
            <a:r>
              <a:rPr lang="en-US">
                <a:latin typeface="Calibri"/>
                <a:ea typeface="Calibri"/>
                <a:cs typeface="Calibri"/>
                <a:sym typeface="Calibri"/>
              </a:rPr>
              <a:t>November</a:t>
            </a:r>
            <a:r>
              <a:rPr lang="en-US">
                <a:latin typeface="Calibri"/>
                <a:ea typeface="Calibri"/>
                <a:cs typeface="Calibri"/>
                <a:sym typeface="Calibri"/>
              </a:rPr>
              <a:t> for </a:t>
            </a:r>
            <a:r>
              <a:rPr lang="en-US">
                <a:latin typeface="Calibri"/>
                <a:ea typeface="Calibri"/>
                <a:cs typeface="Calibri"/>
                <a:sym typeface="Calibri"/>
              </a:rPr>
              <a:t>catch</a:t>
            </a:r>
            <a:r>
              <a:rPr lang="en-US">
                <a:latin typeface="Calibri"/>
                <a:ea typeface="Calibri"/>
                <a:cs typeface="Calibri"/>
                <a:sym typeface="Calibri"/>
              </a:rPr>
              <a:t> up </a:t>
            </a:r>
            <a:endParaRPr>
              <a:latin typeface="Calibri"/>
              <a:ea typeface="Calibri"/>
              <a:cs typeface="Calibri"/>
              <a:sym typeface="Calibri"/>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pic>
        <p:nvPicPr>
          <p:cNvPr id="1180" name="Google Shape;1180;p80"/>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1181" name="Google Shape;1181;p80"/>
          <p:cNvSpPr txBox="1"/>
          <p:nvPr>
            <p:ph idx="12" type="sldNum"/>
          </p:nvPr>
        </p:nvSpPr>
        <p:spPr>
          <a:xfrm>
            <a:off x="11409033" y="6422233"/>
            <a:ext cx="731700" cy="435600"/>
          </a:xfrm>
          <a:prstGeom prst="rect">
            <a:avLst/>
          </a:prstGeom>
          <a:noFill/>
          <a:ln>
            <a:noFill/>
          </a:ln>
        </p:spPr>
        <p:txBody>
          <a:bodyPr anchorCtr="0" anchor="ctr" bIns="60925" lIns="121900" spcFirstLastPara="1" rIns="121900" wrap="square" tIns="60925">
            <a:noAutofit/>
          </a:bodyPr>
          <a:lstStyle/>
          <a:p>
            <a:pPr indent="0" lvl="0" marL="0" rtl="0" algn="l">
              <a:spcBef>
                <a:spcPts val="0"/>
              </a:spcBef>
              <a:spcAft>
                <a:spcPts val="0"/>
              </a:spcAft>
              <a:buClr>
                <a:srgbClr val="000000"/>
              </a:buClr>
              <a:buSzPts val="1700"/>
              <a:buFont typeface="Arial"/>
              <a:buNone/>
            </a:pPr>
            <a:fld id="{00000000-1234-1234-1234-123412341234}" type="slidenum">
              <a:rPr lang="en-US"/>
              <a:t>‹#›</a:t>
            </a:fld>
            <a:endParaRPr/>
          </a:p>
        </p:txBody>
      </p:sp>
      <p:sp>
        <p:nvSpPr>
          <p:cNvPr id="1182" name="Google Shape;1182;p80"/>
          <p:cNvSpPr txBox="1"/>
          <p:nvPr/>
        </p:nvSpPr>
        <p:spPr>
          <a:xfrm>
            <a:off x="609600" y="1770200"/>
            <a:ext cx="11197200" cy="4132800"/>
          </a:xfrm>
          <a:prstGeom prst="rect">
            <a:avLst/>
          </a:prstGeom>
          <a:noFill/>
          <a:ln>
            <a:noFill/>
          </a:ln>
        </p:spPr>
        <p:txBody>
          <a:bodyPr anchorCtr="0" anchor="t" bIns="0" lIns="0" spcFirstLastPara="1" rIns="0" wrap="square" tIns="0">
            <a:noAutofit/>
          </a:bodyPr>
          <a:lstStyle/>
          <a:p>
            <a:pPr indent="-381000" lvl="0" marL="457200" rtl="0" algn="l">
              <a:lnSpc>
                <a:spcPct val="115000"/>
              </a:lnSpc>
              <a:spcBef>
                <a:spcPts val="0"/>
              </a:spcBef>
              <a:spcAft>
                <a:spcPts val="0"/>
              </a:spcAft>
              <a:buClr>
                <a:srgbClr val="434343"/>
              </a:buClr>
              <a:buSzPts val="2400"/>
              <a:buChar char="➔"/>
            </a:pPr>
            <a:r>
              <a:rPr lang="en-US" sz="2400">
                <a:solidFill>
                  <a:srgbClr val="434343"/>
                </a:solidFill>
              </a:rPr>
              <a:t>Provides a strategic engagement framework - clear objectives, what to do at each step of client journey and the Why</a:t>
            </a:r>
            <a:endParaRPr sz="2400">
              <a:solidFill>
                <a:srgbClr val="434343"/>
              </a:solidFill>
            </a:endParaRPr>
          </a:p>
          <a:p>
            <a:pPr indent="-381000" lvl="0" marL="457200" rtl="0" algn="l">
              <a:lnSpc>
                <a:spcPct val="115000"/>
              </a:lnSpc>
              <a:spcBef>
                <a:spcPts val="1000"/>
              </a:spcBef>
              <a:spcAft>
                <a:spcPts val="0"/>
              </a:spcAft>
              <a:buClr>
                <a:srgbClr val="434343"/>
              </a:buClr>
              <a:buSzPts val="2400"/>
              <a:buChar char="➔"/>
            </a:pPr>
            <a:r>
              <a:rPr lang="en-US" sz="2400">
                <a:solidFill>
                  <a:srgbClr val="434343"/>
                </a:solidFill>
              </a:rPr>
              <a:t>Built to meet a B2B audience - meets potential and current clients with relevant messages in contexts best suited to the journey stage</a:t>
            </a:r>
            <a:endParaRPr sz="2400">
              <a:solidFill>
                <a:srgbClr val="434343"/>
              </a:solidFill>
            </a:endParaRPr>
          </a:p>
          <a:p>
            <a:pPr indent="-381000" lvl="0" marL="457200" marR="0" rtl="0" algn="l">
              <a:lnSpc>
                <a:spcPct val="115000"/>
              </a:lnSpc>
              <a:spcBef>
                <a:spcPts val="1000"/>
              </a:spcBef>
              <a:spcAft>
                <a:spcPts val="0"/>
              </a:spcAft>
              <a:buClr>
                <a:srgbClr val="434343"/>
              </a:buClr>
              <a:buSzPts val="2400"/>
              <a:buChar char="➔"/>
            </a:pPr>
            <a:r>
              <a:rPr lang="en-US" sz="2400">
                <a:solidFill>
                  <a:srgbClr val="434343"/>
                </a:solidFill>
              </a:rPr>
              <a:t>Incorporates understanding of competitive landscape and challenges</a:t>
            </a:r>
            <a:endParaRPr sz="2400">
              <a:solidFill>
                <a:srgbClr val="434343"/>
              </a:solidFill>
            </a:endParaRPr>
          </a:p>
          <a:p>
            <a:pPr indent="-381000" lvl="0" marL="457200" marR="0" rtl="0" algn="l">
              <a:lnSpc>
                <a:spcPct val="115000"/>
              </a:lnSpc>
              <a:spcBef>
                <a:spcPts val="1000"/>
              </a:spcBef>
              <a:spcAft>
                <a:spcPts val="0"/>
              </a:spcAft>
              <a:buClr>
                <a:srgbClr val="434343"/>
              </a:buClr>
              <a:buSzPts val="2400"/>
              <a:buChar char="➔"/>
            </a:pPr>
            <a:r>
              <a:rPr lang="en-US" sz="2400">
                <a:solidFill>
                  <a:srgbClr val="434343"/>
                </a:solidFill>
              </a:rPr>
              <a:t>Reflects insights gleaned from client, stakeholder conversations</a:t>
            </a:r>
            <a:endParaRPr sz="2400">
              <a:solidFill>
                <a:srgbClr val="434343"/>
              </a:solidFill>
            </a:endParaRPr>
          </a:p>
          <a:p>
            <a:pPr indent="-381000" lvl="0" marL="457200" rtl="0" algn="l">
              <a:lnSpc>
                <a:spcPct val="115000"/>
              </a:lnSpc>
              <a:spcBef>
                <a:spcPts val="1000"/>
              </a:spcBef>
              <a:spcAft>
                <a:spcPts val="0"/>
              </a:spcAft>
              <a:buClr>
                <a:srgbClr val="434343"/>
              </a:buClr>
              <a:buSzPts val="2400"/>
              <a:buChar char="➔"/>
            </a:pPr>
            <a:r>
              <a:rPr lang="en-US" sz="2400">
                <a:solidFill>
                  <a:srgbClr val="434343"/>
                </a:solidFill>
              </a:rPr>
              <a:t>Realistic, achievable, “check the box” </a:t>
            </a:r>
            <a:r>
              <a:rPr lang="en-US" sz="2400">
                <a:solidFill>
                  <a:srgbClr val="434343"/>
                </a:solidFill>
              </a:rPr>
              <a:t>implementation</a:t>
            </a:r>
            <a:r>
              <a:rPr lang="en-US" sz="2400">
                <a:solidFill>
                  <a:srgbClr val="434343"/>
                </a:solidFill>
              </a:rPr>
              <a:t> plan ordered by priority</a:t>
            </a:r>
            <a:endParaRPr sz="2400">
              <a:solidFill>
                <a:srgbClr val="434343"/>
              </a:solidFill>
            </a:endParaRPr>
          </a:p>
          <a:p>
            <a:pPr indent="-381000" lvl="0" marL="457200" rtl="0" algn="l">
              <a:lnSpc>
                <a:spcPct val="115000"/>
              </a:lnSpc>
              <a:spcBef>
                <a:spcPts val="1000"/>
              </a:spcBef>
              <a:spcAft>
                <a:spcPts val="1000"/>
              </a:spcAft>
              <a:buClr>
                <a:srgbClr val="434343"/>
              </a:buClr>
              <a:buSzPts val="2400"/>
              <a:buChar char="➔"/>
            </a:pPr>
            <a:r>
              <a:rPr lang="en-US" sz="2400">
                <a:solidFill>
                  <a:srgbClr val="434343"/>
                </a:solidFill>
              </a:rPr>
              <a:t> Clear KPIs to guide quarterly assessment, optimization to plan </a:t>
            </a:r>
            <a:endParaRPr b="1" i="0" sz="2400" u="none" cap="none" strike="noStrike">
              <a:solidFill>
                <a:srgbClr val="434343"/>
              </a:solidFill>
            </a:endParaRPr>
          </a:p>
        </p:txBody>
      </p:sp>
      <p:pic>
        <p:nvPicPr>
          <p:cNvPr id="1183" name="Google Shape;1183;p80"/>
          <p:cNvPicPr preferRelativeResize="0"/>
          <p:nvPr/>
        </p:nvPicPr>
        <p:blipFill rotWithShape="1">
          <a:blip r:embed="rId4">
            <a:alphaModFix/>
          </a:blip>
          <a:srcRect b="0" l="0" r="0" t="0"/>
          <a:stretch/>
        </p:blipFill>
        <p:spPr>
          <a:xfrm>
            <a:off x="609600" y="457200"/>
            <a:ext cx="10903700" cy="55567"/>
          </a:xfrm>
          <a:prstGeom prst="rect">
            <a:avLst/>
          </a:prstGeom>
          <a:noFill/>
          <a:ln>
            <a:noFill/>
          </a:ln>
        </p:spPr>
      </p:pic>
      <p:sp>
        <p:nvSpPr>
          <p:cNvPr id="1184" name="Google Shape;1184;p80"/>
          <p:cNvSpPr txBox="1"/>
          <p:nvPr>
            <p:ph type="title"/>
          </p:nvPr>
        </p:nvSpPr>
        <p:spPr>
          <a:xfrm>
            <a:off x="0" y="-9925"/>
            <a:ext cx="12192000" cy="1290000"/>
          </a:xfrm>
          <a:prstGeom prst="rect">
            <a:avLst/>
          </a:prstGeom>
          <a:solidFill>
            <a:srgbClr val="FFF2CC"/>
          </a:solid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alibri"/>
              <a:buNone/>
            </a:pPr>
            <a:r>
              <a:rPr lang="en-US" sz="4000">
                <a:solidFill>
                  <a:srgbClr val="555555"/>
                </a:solidFill>
                <a:latin typeface="Arial"/>
                <a:ea typeface="Arial"/>
                <a:cs typeface="Arial"/>
                <a:sym typeface="Arial"/>
              </a:rPr>
              <a:t>StoryBuilds </a:t>
            </a:r>
            <a:r>
              <a:rPr lang="en-US" sz="4000">
                <a:solidFill>
                  <a:srgbClr val="555555"/>
                </a:solidFill>
                <a:latin typeface="Arial"/>
                <a:ea typeface="Arial"/>
                <a:cs typeface="Arial"/>
                <a:sym typeface="Arial"/>
              </a:rPr>
              <a:t>Marketing Plan</a:t>
            </a:r>
            <a:r>
              <a:rPr lang="en-US" sz="4000">
                <a:solidFill>
                  <a:srgbClr val="555555"/>
                </a:solidFill>
                <a:latin typeface="Arial"/>
                <a:ea typeface="Arial"/>
                <a:cs typeface="Arial"/>
                <a:sym typeface="Arial"/>
              </a:rPr>
              <a:t> - </a:t>
            </a:r>
            <a:r>
              <a:rPr lang="en-US" sz="4000">
                <a:solidFill>
                  <a:srgbClr val="555555"/>
                </a:solidFill>
                <a:latin typeface="Arial"/>
                <a:ea typeface="Arial"/>
                <a:cs typeface="Arial"/>
                <a:sym typeface="Arial"/>
              </a:rPr>
              <a:t>Why it works</a:t>
            </a:r>
            <a:endParaRPr sz="4000">
              <a:solidFill>
                <a:srgbClr val="555555"/>
              </a:solidFill>
              <a:latin typeface="Arial"/>
              <a:ea typeface="Arial"/>
              <a:cs typeface="Arial"/>
              <a:sym typeface="Arial"/>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81"/>
          <p:cNvSpPr txBox="1"/>
          <p:nvPr>
            <p:ph idx="12" type="sldNum"/>
          </p:nvPr>
        </p:nvSpPr>
        <p:spPr>
          <a:xfrm>
            <a:off x="9347200" y="6492784"/>
            <a:ext cx="2844900" cy="365100"/>
          </a:xfrm>
          <a:prstGeom prst="rect">
            <a:avLst/>
          </a:prstGeom>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sp>
        <p:nvSpPr>
          <p:cNvPr id="1190" name="Google Shape;1190;p81"/>
          <p:cNvSpPr txBox="1"/>
          <p:nvPr/>
        </p:nvSpPr>
        <p:spPr>
          <a:xfrm>
            <a:off x="4040900" y="5257800"/>
            <a:ext cx="7209300" cy="9144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1900"/>
              <a:buFont typeface="Arial"/>
              <a:buNone/>
            </a:pPr>
            <a:r>
              <a:rPr lang="en-US" sz="4000">
                <a:solidFill>
                  <a:srgbClr val="555555"/>
                </a:solidFill>
              </a:rPr>
              <a:t>Thank you</a:t>
            </a:r>
            <a:endParaRPr sz="4000">
              <a:solidFill>
                <a:srgbClr val="555555"/>
              </a:solidFill>
            </a:endParaRPr>
          </a:p>
        </p:txBody>
      </p:sp>
      <p:sp>
        <p:nvSpPr>
          <p:cNvPr id="1191" name="Google Shape;1191;p81"/>
          <p:cNvSpPr/>
          <p:nvPr/>
        </p:nvSpPr>
        <p:spPr>
          <a:xfrm>
            <a:off x="3016267" y="4185233"/>
            <a:ext cx="5816100" cy="7167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latin typeface="Calibri"/>
              <a:ea typeface="Calibri"/>
              <a:cs typeface="Calibri"/>
              <a:sym typeface="Calibri"/>
            </a:endParaRPr>
          </a:p>
        </p:txBody>
      </p:sp>
      <p:pic>
        <p:nvPicPr>
          <p:cNvPr id="1192" name="Google Shape;1192;p81"/>
          <p:cNvPicPr preferRelativeResize="0"/>
          <p:nvPr/>
        </p:nvPicPr>
        <p:blipFill rotWithShape="1">
          <a:blip r:embed="rId3">
            <a:alphaModFix/>
          </a:blip>
          <a:srcRect b="32088" l="5935" r="0" t="0"/>
          <a:stretch/>
        </p:blipFill>
        <p:spPr>
          <a:xfrm>
            <a:off x="3767200" y="724633"/>
            <a:ext cx="7851532" cy="3170998"/>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6" name="Shape 1196"/>
        <p:cNvGrpSpPr/>
        <p:nvPr/>
      </p:nvGrpSpPr>
      <p:grpSpPr>
        <a:xfrm>
          <a:off x="0" y="0"/>
          <a:ext cx="0" cy="0"/>
          <a:chOff x="0" y="0"/>
          <a:chExt cx="0" cy="0"/>
        </a:xfrm>
      </p:grpSpPr>
      <p:sp>
        <p:nvSpPr>
          <p:cNvPr id="1197" name="Google Shape;1197;p82"/>
          <p:cNvSpPr txBox="1"/>
          <p:nvPr>
            <p:ph idx="12" type="sldNum"/>
          </p:nvPr>
        </p:nvSpPr>
        <p:spPr>
          <a:xfrm>
            <a:off x="9347200"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pic>
        <p:nvPicPr>
          <p:cNvPr id="1198" name="Google Shape;1198;p82"/>
          <p:cNvPicPr preferRelativeResize="0"/>
          <p:nvPr/>
        </p:nvPicPr>
        <p:blipFill rotWithShape="1">
          <a:blip r:embed="rId3">
            <a:alphaModFix/>
          </a:blip>
          <a:srcRect b="23483" l="0" r="0" t="0"/>
          <a:stretch/>
        </p:blipFill>
        <p:spPr>
          <a:xfrm>
            <a:off x="3836833" y="719600"/>
            <a:ext cx="7679766" cy="3104833"/>
          </a:xfrm>
          <a:prstGeom prst="rect">
            <a:avLst/>
          </a:prstGeom>
          <a:noFill/>
          <a:ln>
            <a:noFill/>
          </a:ln>
        </p:spPr>
      </p:pic>
      <p:sp>
        <p:nvSpPr>
          <p:cNvPr id="1199" name="Google Shape;1199;p82"/>
          <p:cNvSpPr/>
          <p:nvPr/>
        </p:nvSpPr>
        <p:spPr>
          <a:xfrm>
            <a:off x="3016267" y="4185233"/>
            <a:ext cx="5816100" cy="7167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p:txBody>
      </p:sp>
      <p:sp>
        <p:nvSpPr>
          <p:cNvPr id="1200" name="Google Shape;1200;p82"/>
          <p:cNvSpPr txBox="1"/>
          <p:nvPr/>
        </p:nvSpPr>
        <p:spPr>
          <a:xfrm>
            <a:off x="4040900" y="5257800"/>
            <a:ext cx="7209300" cy="9144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1900"/>
              <a:buFont typeface="Arial"/>
              <a:buNone/>
            </a:pPr>
            <a:r>
              <a:rPr lang="en-US" sz="4000">
                <a:solidFill>
                  <a:srgbClr val="555555"/>
                </a:solidFill>
              </a:rPr>
              <a:t>Questions, Discussion</a:t>
            </a:r>
            <a:endParaRPr sz="4000">
              <a:solidFill>
                <a:srgbClr val="555555"/>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7"/>
          <p:cNvSpPr txBox="1"/>
          <p:nvPr>
            <p:ph type="title"/>
          </p:nvPr>
        </p:nvSpPr>
        <p:spPr>
          <a:xfrm>
            <a:off x="609600" y="-50800"/>
            <a:ext cx="10972800" cy="1066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0" lang="en-US" sz="4000">
                <a:latin typeface="Arial"/>
                <a:ea typeface="Arial"/>
                <a:cs typeface="Arial"/>
                <a:sym typeface="Arial"/>
              </a:rPr>
              <a:t>Project Background</a:t>
            </a:r>
            <a:endParaRPr b="0" sz="4000">
              <a:latin typeface="Arial"/>
              <a:ea typeface="Arial"/>
              <a:cs typeface="Arial"/>
              <a:sym typeface="Arial"/>
            </a:endParaRPr>
          </a:p>
        </p:txBody>
      </p:sp>
      <p:sp>
        <p:nvSpPr>
          <p:cNvPr id="140" name="Google Shape;140;p17"/>
          <p:cNvSpPr txBox="1"/>
          <p:nvPr>
            <p:ph idx="12" type="sldNum"/>
          </p:nvPr>
        </p:nvSpPr>
        <p:spPr>
          <a:xfrm>
            <a:off x="9416567" y="6492784"/>
            <a:ext cx="2844900" cy="365100"/>
          </a:xfrm>
          <a:prstGeom prst="rect">
            <a:avLst/>
          </a:prstGeom>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sp>
        <p:nvSpPr>
          <p:cNvPr id="141" name="Google Shape;141;p17"/>
          <p:cNvSpPr txBox="1"/>
          <p:nvPr>
            <p:ph idx="4294967295" type="body"/>
          </p:nvPr>
        </p:nvSpPr>
        <p:spPr>
          <a:xfrm>
            <a:off x="646545" y="1600200"/>
            <a:ext cx="10991100" cy="4496100"/>
          </a:xfrm>
          <a:prstGeom prst="rect">
            <a:avLst/>
          </a:prstGeom>
        </p:spPr>
        <p:txBody>
          <a:bodyPr anchorCtr="0" anchor="ctr" bIns="121900" lIns="121900" spcFirstLastPara="1" rIns="121900" wrap="square" tIns="121900">
            <a:noAutofit/>
          </a:bodyPr>
          <a:lstStyle/>
          <a:p>
            <a:pPr indent="-463550" lvl="0" marL="609600" rtl="0" algn="l">
              <a:spcBef>
                <a:spcPts val="0"/>
              </a:spcBef>
              <a:spcAft>
                <a:spcPts val="0"/>
              </a:spcAft>
              <a:buClr>
                <a:schemeClr val="dk1"/>
              </a:buClr>
              <a:buSzPts val="2500"/>
              <a:buChar char="●"/>
            </a:pPr>
            <a:r>
              <a:rPr b="0" lang="en-US" sz="2500">
                <a:solidFill>
                  <a:srgbClr val="434343"/>
                </a:solidFill>
                <a:latin typeface="Arial"/>
                <a:ea typeface="Arial"/>
                <a:cs typeface="Arial"/>
                <a:sym typeface="Arial"/>
              </a:rPr>
              <a:t>2nd Story is working with Compass Pro Bono consultants to clarify its marketing plan and messaging and create a plan that will be both effective and achievable for 2nd Story’s small team.</a:t>
            </a:r>
            <a:endParaRPr sz="2500">
              <a:latin typeface="Arial"/>
              <a:ea typeface="Arial"/>
              <a:cs typeface="Arial"/>
              <a:sym typeface="Arial"/>
            </a:endParaRPr>
          </a:p>
          <a:p>
            <a:pPr indent="0" lvl="0" marL="1219200" rtl="0" algn="l">
              <a:spcBef>
                <a:spcPts val="0"/>
              </a:spcBef>
              <a:spcAft>
                <a:spcPts val="0"/>
              </a:spcAft>
              <a:buNone/>
            </a:pPr>
            <a:r>
              <a:t/>
            </a:r>
            <a:endParaRPr b="0" sz="2500">
              <a:solidFill>
                <a:schemeClr val="dk1"/>
              </a:solidFill>
              <a:latin typeface="Arial"/>
              <a:ea typeface="Arial"/>
              <a:cs typeface="Arial"/>
              <a:sym typeface="Arial"/>
            </a:endParaRPr>
          </a:p>
          <a:p>
            <a:pPr indent="-463550" lvl="0" marL="609600" rtl="0" algn="l">
              <a:spcBef>
                <a:spcPts val="0"/>
              </a:spcBef>
              <a:spcAft>
                <a:spcPts val="0"/>
              </a:spcAft>
              <a:buClr>
                <a:schemeClr val="dk1"/>
              </a:buClr>
              <a:buSzPts val="2500"/>
              <a:buChar char="●"/>
            </a:pPr>
            <a:r>
              <a:rPr b="0" lang="en-US" sz="2500">
                <a:solidFill>
                  <a:srgbClr val="434343"/>
                </a:solidFill>
                <a:latin typeface="Arial"/>
                <a:ea typeface="Arial"/>
                <a:cs typeface="Arial"/>
                <a:sym typeface="Arial"/>
              </a:rPr>
              <a:t>Despite years of experience and overwhelmingly positive feedback from past clients, StoryBuilds has yet to gain the traction that would allow 2nd Story to both expand its reach and earned revenue from these programs. </a:t>
            </a:r>
            <a:endParaRPr b="0" sz="2500">
              <a:solidFill>
                <a:srgbClr val="434343"/>
              </a:solidFill>
              <a:latin typeface="Arial"/>
              <a:ea typeface="Arial"/>
              <a:cs typeface="Arial"/>
              <a:sym typeface="Arial"/>
            </a:endParaRPr>
          </a:p>
          <a:p>
            <a:pPr indent="0" lvl="0" marL="0" rtl="0" algn="l">
              <a:spcBef>
                <a:spcPts val="0"/>
              </a:spcBef>
              <a:spcAft>
                <a:spcPts val="0"/>
              </a:spcAft>
              <a:buNone/>
            </a:pPr>
            <a:r>
              <a:rPr b="0" lang="en-US" sz="2500">
                <a:solidFill>
                  <a:srgbClr val="434343"/>
                </a:solidFill>
                <a:latin typeface="Arial"/>
                <a:ea typeface="Arial"/>
                <a:cs typeface="Arial"/>
                <a:sym typeface="Arial"/>
              </a:rPr>
              <a:t> </a:t>
            </a:r>
            <a:endParaRPr b="0" sz="2500">
              <a:solidFill>
                <a:srgbClr val="434343"/>
              </a:solidFill>
              <a:latin typeface="Arial"/>
              <a:ea typeface="Arial"/>
              <a:cs typeface="Arial"/>
              <a:sym typeface="Arial"/>
            </a:endParaRPr>
          </a:p>
          <a:p>
            <a:pPr indent="-463550" lvl="0" marL="609600" rtl="0" algn="l">
              <a:spcBef>
                <a:spcPts val="0"/>
              </a:spcBef>
              <a:spcAft>
                <a:spcPts val="0"/>
              </a:spcAft>
              <a:buClr>
                <a:srgbClr val="434343"/>
              </a:buClr>
              <a:buSzPts val="2500"/>
              <a:buChar char="●"/>
            </a:pPr>
            <a:r>
              <a:rPr b="0" lang="en-US" sz="2500">
                <a:solidFill>
                  <a:srgbClr val="434343"/>
                </a:solidFill>
                <a:latin typeface="Arial"/>
                <a:ea typeface="Arial"/>
                <a:cs typeface="Arial"/>
                <a:sym typeface="Arial"/>
              </a:rPr>
              <a:t>The end goal of our engagement is to produce a “shovel-ready”StoryBuilds marketing plan and to have the understanding/buy-in of the Board and staff necessary to implement the plan.</a:t>
            </a:r>
            <a:endParaRPr b="0" sz="2500">
              <a:solidFill>
                <a:srgbClr val="434343"/>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18"/>
          <p:cNvPicPr preferRelativeResize="0"/>
          <p:nvPr/>
        </p:nvPicPr>
        <p:blipFill rotWithShape="1">
          <a:blip r:embed="rId3">
            <a:alphaModFix/>
          </a:blip>
          <a:srcRect b="0" l="0" r="0" t="0"/>
          <a:stretch/>
        </p:blipFill>
        <p:spPr>
          <a:xfrm>
            <a:off x="609600" y="1600200"/>
            <a:ext cx="10972800" cy="26988"/>
          </a:xfrm>
          <a:prstGeom prst="rect">
            <a:avLst/>
          </a:prstGeom>
          <a:noFill/>
          <a:ln>
            <a:noFill/>
          </a:ln>
        </p:spPr>
      </p:pic>
      <p:sp>
        <p:nvSpPr>
          <p:cNvPr id="147" name="Google Shape;147;p18"/>
          <p:cNvSpPr txBox="1"/>
          <p:nvPr>
            <p:ph idx="12" type="sldNum"/>
          </p:nvPr>
        </p:nvSpPr>
        <p:spPr>
          <a:xfrm>
            <a:off x="9416567" y="6492784"/>
            <a:ext cx="2844900" cy="365100"/>
          </a:xfrm>
          <a:prstGeom prst="rect">
            <a:avLst/>
          </a:prstGeom>
          <a:noFill/>
          <a:ln>
            <a:noFill/>
          </a:ln>
        </p:spPr>
        <p:txBody>
          <a:bodyPr anchorCtr="0" anchor="ctr" bIns="60925" lIns="121900" spcFirstLastPara="1" rIns="121900" wrap="square" tIns="60925">
            <a:noAutofit/>
          </a:bodyPr>
          <a:lstStyle/>
          <a:p>
            <a:pPr indent="0" lvl="0" marL="0" rtl="0" algn="r">
              <a:spcBef>
                <a:spcPts val="0"/>
              </a:spcBef>
              <a:spcAft>
                <a:spcPts val="0"/>
              </a:spcAft>
              <a:buClr>
                <a:srgbClr val="000000"/>
              </a:buClr>
              <a:buSzPts val="1600"/>
              <a:buFont typeface="Arial"/>
              <a:buNone/>
            </a:pPr>
            <a:fld id="{00000000-1234-1234-1234-123412341234}" type="slidenum">
              <a:rPr lang="en-US"/>
              <a:t>‹#›</a:t>
            </a:fld>
            <a:endParaRPr/>
          </a:p>
        </p:txBody>
      </p:sp>
      <p:sp>
        <p:nvSpPr>
          <p:cNvPr id="148" name="Google Shape;148;p18"/>
          <p:cNvSpPr txBox="1"/>
          <p:nvPr/>
        </p:nvSpPr>
        <p:spPr>
          <a:xfrm>
            <a:off x="609600" y="585488"/>
            <a:ext cx="10972800" cy="1143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5600"/>
              <a:buFont typeface="Arial"/>
              <a:buNone/>
            </a:pPr>
            <a:r>
              <a:rPr lang="en-US" sz="4000">
                <a:solidFill>
                  <a:srgbClr val="434343"/>
                </a:solidFill>
              </a:rPr>
              <a:t>StoryBuilds Marketing Project: </a:t>
            </a:r>
            <a:r>
              <a:rPr i="0" lang="en-US" sz="4000" u="none" cap="none" strike="noStrike">
                <a:solidFill>
                  <a:srgbClr val="434343"/>
                </a:solidFill>
              </a:rPr>
              <a:t>Phase II </a:t>
            </a:r>
            <a:endParaRPr i="0" sz="4000" u="none" cap="none" strike="noStrike">
              <a:solidFill>
                <a:srgbClr val="434343"/>
              </a:solidFill>
            </a:endParaRPr>
          </a:p>
        </p:txBody>
      </p:sp>
      <p:sp>
        <p:nvSpPr>
          <p:cNvPr id="149" name="Google Shape;149;p18"/>
          <p:cNvSpPr txBox="1"/>
          <p:nvPr/>
        </p:nvSpPr>
        <p:spPr>
          <a:xfrm>
            <a:off x="609600" y="1828800"/>
            <a:ext cx="10459500" cy="4464900"/>
          </a:xfrm>
          <a:prstGeom prst="rect">
            <a:avLst/>
          </a:prstGeom>
          <a:noFill/>
          <a:ln>
            <a:noFill/>
          </a:ln>
        </p:spPr>
        <p:txBody>
          <a:bodyPr anchorCtr="0" anchor="t" bIns="0" lIns="0" spcFirstLastPara="1" rIns="0" wrap="square" tIns="0">
            <a:noAutofit/>
          </a:bodyPr>
          <a:lstStyle/>
          <a:p>
            <a:pPr indent="-431800" lvl="0" marL="609600" marR="0" rtl="0" algn="l">
              <a:lnSpc>
                <a:spcPct val="115000"/>
              </a:lnSpc>
              <a:spcBef>
                <a:spcPts val="0"/>
              </a:spcBef>
              <a:spcAft>
                <a:spcPts val="0"/>
              </a:spcAft>
              <a:buClr>
                <a:srgbClr val="434343"/>
              </a:buClr>
              <a:buSzPts val="2000"/>
              <a:buFont typeface="Arial"/>
              <a:buChar char="●"/>
            </a:pPr>
            <a:r>
              <a:rPr b="1" lang="en-US" sz="2000">
                <a:solidFill>
                  <a:srgbClr val="434343"/>
                </a:solidFill>
              </a:rPr>
              <a:t>Strategic Framework</a:t>
            </a:r>
            <a:endParaRPr b="1" sz="2000">
              <a:solidFill>
                <a:srgbClr val="434343"/>
              </a:solidFill>
            </a:endParaRPr>
          </a:p>
          <a:p>
            <a:pPr indent="-431800" lvl="1" marL="1219200" marR="0" rtl="0" algn="l">
              <a:lnSpc>
                <a:spcPct val="115000"/>
              </a:lnSpc>
              <a:spcBef>
                <a:spcPts val="0"/>
              </a:spcBef>
              <a:spcAft>
                <a:spcPts val="0"/>
              </a:spcAft>
              <a:buClr>
                <a:srgbClr val="434343"/>
              </a:buClr>
              <a:buSzPts val="2000"/>
              <a:buChar char="○"/>
            </a:pPr>
            <a:r>
              <a:rPr lang="en-US" sz="2000">
                <a:solidFill>
                  <a:srgbClr val="434343"/>
                </a:solidFill>
              </a:rPr>
              <a:t>Marketing “Engagement Funnel”</a:t>
            </a:r>
            <a:endParaRPr sz="2000">
              <a:solidFill>
                <a:srgbClr val="434343"/>
              </a:solidFill>
            </a:endParaRPr>
          </a:p>
          <a:p>
            <a:pPr indent="0" lvl="0" marL="1219200" marR="0" rtl="0" algn="l">
              <a:lnSpc>
                <a:spcPct val="100000"/>
              </a:lnSpc>
              <a:spcBef>
                <a:spcPts val="0"/>
              </a:spcBef>
              <a:spcAft>
                <a:spcPts val="0"/>
              </a:spcAft>
              <a:buNone/>
            </a:pPr>
            <a:r>
              <a:t/>
            </a:r>
            <a:endParaRPr b="0" i="0" sz="1600" u="none" cap="none" strike="noStrike">
              <a:solidFill>
                <a:srgbClr val="434343"/>
              </a:solidFill>
              <a:latin typeface="Arial"/>
              <a:ea typeface="Arial"/>
              <a:cs typeface="Arial"/>
              <a:sym typeface="Arial"/>
            </a:endParaRPr>
          </a:p>
          <a:p>
            <a:pPr indent="-431800" lvl="0" marL="609600" marR="0" rtl="0" algn="l">
              <a:lnSpc>
                <a:spcPct val="115000"/>
              </a:lnSpc>
              <a:spcBef>
                <a:spcPts val="0"/>
              </a:spcBef>
              <a:spcAft>
                <a:spcPts val="0"/>
              </a:spcAft>
              <a:buClr>
                <a:srgbClr val="434343"/>
              </a:buClr>
              <a:buSzPts val="2000"/>
              <a:buFont typeface="Arial"/>
              <a:buChar char="●"/>
            </a:pPr>
            <a:r>
              <a:rPr b="1" lang="en-US" sz="2000">
                <a:solidFill>
                  <a:srgbClr val="434343"/>
                </a:solidFill>
              </a:rPr>
              <a:t>Marketing Plan</a:t>
            </a:r>
            <a:endParaRPr b="1" i="0" sz="2000" u="none" cap="none" strike="noStrike">
              <a:solidFill>
                <a:srgbClr val="434343"/>
              </a:solidFill>
              <a:latin typeface="Arial"/>
              <a:ea typeface="Arial"/>
              <a:cs typeface="Arial"/>
              <a:sym typeface="Arial"/>
            </a:endParaRPr>
          </a:p>
          <a:p>
            <a:pPr indent="-431800" lvl="1" marL="1219200" marR="0" rtl="0" algn="l">
              <a:lnSpc>
                <a:spcPct val="115000"/>
              </a:lnSpc>
              <a:spcBef>
                <a:spcPts val="0"/>
              </a:spcBef>
              <a:spcAft>
                <a:spcPts val="0"/>
              </a:spcAft>
              <a:buClr>
                <a:srgbClr val="434343"/>
              </a:buClr>
              <a:buSzPts val="2000"/>
              <a:buFont typeface="Arial"/>
              <a:buChar char="○"/>
            </a:pPr>
            <a:r>
              <a:rPr lang="en-US" sz="2000">
                <a:solidFill>
                  <a:srgbClr val="434343"/>
                </a:solidFill>
              </a:rPr>
              <a:t>Detail by Element/Channel/Contact point</a:t>
            </a:r>
            <a:endParaRPr sz="2000">
              <a:solidFill>
                <a:srgbClr val="434343"/>
              </a:solidFill>
            </a:endParaRPr>
          </a:p>
          <a:p>
            <a:pPr indent="-431800" lvl="1" marL="1219200" marR="0" rtl="0" algn="l">
              <a:lnSpc>
                <a:spcPct val="115000"/>
              </a:lnSpc>
              <a:spcBef>
                <a:spcPts val="0"/>
              </a:spcBef>
              <a:spcAft>
                <a:spcPts val="0"/>
              </a:spcAft>
              <a:buClr>
                <a:srgbClr val="434343"/>
              </a:buClr>
              <a:buSzPts val="2000"/>
              <a:buChar char="○"/>
            </a:pPr>
            <a:r>
              <a:rPr lang="en-US" sz="2000">
                <a:solidFill>
                  <a:srgbClr val="434343"/>
                </a:solidFill>
              </a:rPr>
              <a:t>Best Practices</a:t>
            </a:r>
            <a:endParaRPr sz="2000">
              <a:solidFill>
                <a:srgbClr val="434343"/>
              </a:solidFill>
            </a:endParaRPr>
          </a:p>
          <a:p>
            <a:pPr indent="-431800" lvl="1" marL="1219200" marR="0" rtl="0" algn="l">
              <a:lnSpc>
                <a:spcPct val="115000"/>
              </a:lnSpc>
              <a:spcBef>
                <a:spcPts val="0"/>
              </a:spcBef>
              <a:spcAft>
                <a:spcPts val="0"/>
              </a:spcAft>
              <a:buClr>
                <a:srgbClr val="434343"/>
              </a:buClr>
              <a:buSzPts val="2000"/>
              <a:buChar char="○"/>
            </a:pPr>
            <a:r>
              <a:rPr lang="en-US" sz="2000">
                <a:solidFill>
                  <a:srgbClr val="434343"/>
                </a:solidFill>
              </a:rPr>
              <a:t>With Competitive reference points (as relevant and available)</a:t>
            </a:r>
            <a:endParaRPr sz="2000">
              <a:solidFill>
                <a:srgbClr val="434343"/>
              </a:solidFill>
            </a:endParaRPr>
          </a:p>
          <a:p>
            <a:pPr indent="-431800" lvl="1" marL="1219200" marR="0" rtl="0" algn="l">
              <a:lnSpc>
                <a:spcPct val="115000"/>
              </a:lnSpc>
              <a:spcBef>
                <a:spcPts val="0"/>
              </a:spcBef>
              <a:spcAft>
                <a:spcPts val="0"/>
              </a:spcAft>
              <a:buClr>
                <a:srgbClr val="434343"/>
              </a:buClr>
              <a:buSzPts val="2000"/>
              <a:buChar char="○"/>
            </a:pPr>
            <a:r>
              <a:rPr lang="en-US" sz="2000">
                <a:solidFill>
                  <a:srgbClr val="434343"/>
                </a:solidFill>
              </a:rPr>
              <a:t>Ordered by Priorities</a:t>
            </a:r>
            <a:endParaRPr sz="2000">
              <a:solidFill>
                <a:srgbClr val="434343"/>
              </a:solidFill>
            </a:endParaRPr>
          </a:p>
          <a:p>
            <a:pPr indent="-431800" lvl="1" marL="1219200" marR="0" rtl="0" algn="l">
              <a:lnSpc>
                <a:spcPct val="115000"/>
              </a:lnSpc>
              <a:spcBef>
                <a:spcPts val="0"/>
              </a:spcBef>
              <a:spcAft>
                <a:spcPts val="0"/>
              </a:spcAft>
              <a:buClr>
                <a:srgbClr val="434343"/>
              </a:buClr>
              <a:buSzPts val="2000"/>
              <a:buChar char="○"/>
            </a:pPr>
            <a:r>
              <a:rPr lang="en-US" sz="2000">
                <a:solidFill>
                  <a:srgbClr val="434343"/>
                </a:solidFill>
              </a:rPr>
              <a:t>KPIs</a:t>
            </a:r>
            <a:endParaRPr sz="2000">
              <a:solidFill>
                <a:srgbClr val="434343"/>
              </a:solidFill>
            </a:endParaRPr>
          </a:p>
          <a:p>
            <a:pPr indent="0" lvl="0" marL="1219200" marR="0" rtl="0" algn="l">
              <a:lnSpc>
                <a:spcPct val="100000"/>
              </a:lnSpc>
              <a:spcBef>
                <a:spcPts val="0"/>
              </a:spcBef>
              <a:spcAft>
                <a:spcPts val="0"/>
              </a:spcAft>
              <a:buNone/>
            </a:pPr>
            <a:r>
              <a:t/>
            </a:r>
            <a:endParaRPr b="1" i="0" sz="2000" u="none" cap="none" strike="noStrike">
              <a:solidFill>
                <a:srgbClr val="434343"/>
              </a:solidFill>
              <a:latin typeface="Arial"/>
              <a:ea typeface="Arial"/>
              <a:cs typeface="Arial"/>
              <a:sym typeface="Arial"/>
            </a:endParaRPr>
          </a:p>
          <a:p>
            <a:pPr indent="-431800" lvl="0" marL="609600" marR="0" rtl="0" algn="l">
              <a:lnSpc>
                <a:spcPct val="115000"/>
              </a:lnSpc>
              <a:spcBef>
                <a:spcPts val="0"/>
              </a:spcBef>
              <a:spcAft>
                <a:spcPts val="0"/>
              </a:spcAft>
              <a:buClr>
                <a:srgbClr val="434343"/>
              </a:buClr>
              <a:buSzPts val="2000"/>
              <a:buFont typeface="Arial"/>
              <a:buChar char="●"/>
            </a:pPr>
            <a:r>
              <a:rPr b="1" lang="en-US" sz="2000">
                <a:solidFill>
                  <a:srgbClr val="434343"/>
                </a:solidFill>
              </a:rPr>
              <a:t>Implementation Roadmap</a:t>
            </a:r>
            <a:endParaRPr b="1" i="0" sz="2000" u="none" cap="none" strike="noStrike">
              <a:solidFill>
                <a:srgbClr val="434343"/>
              </a:solidFill>
              <a:latin typeface="Arial"/>
              <a:ea typeface="Arial"/>
              <a:cs typeface="Arial"/>
              <a:sym typeface="Arial"/>
            </a:endParaRPr>
          </a:p>
          <a:p>
            <a:pPr indent="-431800" lvl="1" marL="1219200" marR="0" rtl="0" algn="l">
              <a:lnSpc>
                <a:spcPct val="115000"/>
              </a:lnSpc>
              <a:spcBef>
                <a:spcPts val="0"/>
              </a:spcBef>
              <a:spcAft>
                <a:spcPts val="0"/>
              </a:spcAft>
              <a:buClr>
                <a:srgbClr val="434343"/>
              </a:buClr>
              <a:buSzPts val="2000"/>
              <a:buFont typeface="Arial"/>
              <a:buChar char="○"/>
            </a:pPr>
            <a:r>
              <a:rPr lang="en-US" sz="2000">
                <a:solidFill>
                  <a:srgbClr val="434343"/>
                </a:solidFill>
              </a:rPr>
              <a:t>Month by Month preparation, content development, deployment</a:t>
            </a:r>
            <a:endParaRPr sz="2000">
              <a:solidFill>
                <a:srgbClr val="434343"/>
              </a:solidFill>
            </a:endParaRPr>
          </a:p>
          <a:p>
            <a:pPr indent="0" lvl="0" marL="1219200" marR="0" rtl="0" algn="l">
              <a:lnSpc>
                <a:spcPct val="115000"/>
              </a:lnSpc>
              <a:spcBef>
                <a:spcPts val="0"/>
              </a:spcBef>
              <a:spcAft>
                <a:spcPts val="0"/>
              </a:spcAft>
              <a:buNone/>
            </a:pPr>
            <a:r>
              <a:t/>
            </a:r>
            <a:endParaRPr sz="2000">
              <a:solidFill>
                <a:srgbClr val="434343"/>
              </a:solidFill>
            </a:endParaRPr>
          </a:p>
        </p:txBody>
      </p:sp>
      <p:pic>
        <p:nvPicPr>
          <p:cNvPr id="150" name="Google Shape;150;p18"/>
          <p:cNvPicPr preferRelativeResize="0"/>
          <p:nvPr/>
        </p:nvPicPr>
        <p:blipFill rotWithShape="1">
          <a:blip r:embed="rId4">
            <a:alphaModFix/>
          </a:blip>
          <a:srcRect b="0" l="0" r="0" t="0"/>
          <a:stretch/>
        </p:blipFill>
        <p:spPr>
          <a:xfrm>
            <a:off x="609600" y="457200"/>
            <a:ext cx="10903700" cy="7414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